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5"/>
  </p:notesMasterIdLst>
  <p:handoutMasterIdLst>
    <p:handoutMasterId r:id="rId106"/>
  </p:handoutMasterIdLst>
  <p:sldIdLst>
    <p:sldId id="256" r:id="rId2"/>
    <p:sldId id="471" r:id="rId3"/>
    <p:sldId id="539" r:id="rId4"/>
    <p:sldId id="538" r:id="rId5"/>
    <p:sldId id="472" r:id="rId6"/>
    <p:sldId id="604" r:id="rId7"/>
    <p:sldId id="605" r:id="rId8"/>
    <p:sldId id="606" r:id="rId9"/>
    <p:sldId id="590" r:id="rId10"/>
    <p:sldId id="607" r:id="rId11"/>
    <p:sldId id="608" r:id="rId12"/>
    <p:sldId id="610" r:id="rId13"/>
    <p:sldId id="612" r:id="rId14"/>
    <p:sldId id="611" r:id="rId15"/>
    <p:sldId id="613" r:id="rId16"/>
    <p:sldId id="614" r:id="rId17"/>
    <p:sldId id="615" r:id="rId18"/>
    <p:sldId id="618" r:id="rId19"/>
    <p:sldId id="617" r:id="rId20"/>
    <p:sldId id="619" r:id="rId21"/>
    <p:sldId id="616" r:id="rId22"/>
    <p:sldId id="620" r:id="rId23"/>
    <p:sldId id="622" r:id="rId24"/>
    <p:sldId id="623" r:id="rId25"/>
    <p:sldId id="624" r:id="rId26"/>
    <p:sldId id="625" r:id="rId27"/>
    <p:sldId id="626" r:id="rId28"/>
    <p:sldId id="627" r:id="rId29"/>
    <p:sldId id="629" r:id="rId30"/>
    <p:sldId id="630" r:id="rId31"/>
    <p:sldId id="631" r:id="rId32"/>
    <p:sldId id="632" r:id="rId33"/>
    <p:sldId id="633" r:id="rId34"/>
    <p:sldId id="634" r:id="rId35"/>
    <p:sldId id="635" r:id="rId36"/>
    <p:sldId id="603" r:id="rId37"/>
    <p:sldId id="638" r:id="rId38"/>
    <p:sldId id="639" r:id="rId39"/>
    <p:sldId id="640" r:id="rId40"/>
    <p:sldId id="641" r:id="rId41"/>
    <p:sldId id="642" r:id="rId42"/>
    <p:sldId id="643" r:id="rId43"/>
    <p:sldId id="644" r:id="rId44"/>
    <p:sldId id="645" r:id="rId45"/>
    <p:sldId id="646" r:id="rId46"/>
    <p:sldId id="647" r:id="rId47"/>
    <p:sldId id="648" r:id="rId48"/>
    <p:sldId id="649" r:id="rId49"/>
    <p:sldId id="650" r:id="rId50"/>
    <p:sldId id="651" r:id="rId51"/>
    <p:sldId id="652" r:id="rId52"/>
    <p:sldId id="653" r:id="rId53"/>
    <p:sldId id="654" r:id="rId54"/>
    <p:sldId id="655" r:id="rId55"/>
    <p:sldId id="656" r:id="rId56"/>
    <p:sldId id="657" r:id="rId57"/>
    <p:sldId id="658" r:id="rId58"/>
    <p:sldId id="659" r:id="rId59"/>
    <p:sldId id="660" r:id="rId60"/>
    <p:sldId id="661" r:id="rId61"/>
    <p:sldId id="662" r:id="rId62"/>
    <p:sldId id="663" r:id="rId63"/>
    <p:sldId id="664" r:id="rId64"/>
    <p:sldId id="665" r:id="rId65"/>
    <p:sldId id="667" r:id="rId66"/>
    <p:sldId id="668" r:id="rId67"/>
    <p:sldId id="669" r:id="rId68"/>
    <p:sldId id="670" r:id="rId69"/>
    <p:sldId id="671" r:id="rId70"/>
    <p:sldId id="672" r:id="rId71"/>
    <p:sldId id="673" r:id="rId72"/>
    <p:sldId id="674" r:id="rId73"/>
    <p:sldId id="675" r:id="rId74"/>
    <p:sldId id="676" r:id="rId75"/>
    <p:sldId id="677" r:id="rId76"/>
    <p:sldId id="678" r:id="rId77"/>
    <p:sldId id="679" r:id="rId78"/>
    <p:sldId id="680" r:id="rId79"/>
    <p:sldId id="681" r:id="rId80"/>
    <p:sldId id="682" r:id="rId81"/>
    <p:sldId id="683" r:id="rId82"/>
    <p:sldId id="684" r:id="rId83"/>
    <p:sldId id="685" r:id="rId84"/>
    <p:sldId id="686" r:id="rId85"/>
    <p:sldId id="687" r:id="rId86"/>
    <p:sldId id="688" r:id="rId87"/>
    <p:sldId id="689" r:id="rId88"/>
    <p:sldId id="690" r:id="rId89"/>
    <p:sldId id="691" r:id="rId90"/>
    <p:sldId id="692" r:id="rId91"/>
    <p:sldId id="693" r:id="rId92"/>
    <p:sldId id="694" r:id="rId93"/>
    <p:sldId id="695" r:id="rId94"/>
    <p:sldId id="696" r:id="rId95"/>
    <p:sldId id="697" r:id="rId96"/>
    <p:sldId id="698" r:id="rId97"/>
    <p:sldId id="699" r:id="rId98"/>
    <p:sldId id="700" r:id="rId99"/>
    <p:sldId id="701" r:id="rId100"/>
    <p:sldId id="702" r:id="rId101"/>
    <p:sldId id="703" r:id="rId102"/>
    <p:sldId id="704" r:id="rId103"/>
    <p:sldId id="385" r:id="rId104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BD41B29-7295-4BBC-B6EA-BE87AD55F8BA}">
          <p14:sldIdLst>
            <p14:sldId id="256"/>
            <p14:sldId id="471"/>
            <p14:sldId id="539"/>
          </p14:sldIdLst>
        </p14:section>
        <p14:section name="Section 01. 피그마 소개" id="{D80F80EA-2F81-44C7-9D41-E11C916EABF7}">
          <p14:sldIdLst>
            <p14:sldId id="538"/>
            <p14:sldId id="472"/>
            <p14:sldId id="604"/>
            <p14:sldId id="605"/>
            <p14:sldId id="606"/>
          </p14:sldIdLst>
        </p14:section>
        <p14:section name="Section 02. 스타일과 토큰" id="{7E3E16C3-EA58-458E-98CF-7172C570DB64}">
          <p14:sldIdLst>
            <p14:sldId id="590"/>
            <p14:sldId id="607"/>
            <p14:sldId id="608"/>
            <p14:sldId id="610"/>
            <p14:sldId id="612"/>
            <p14:sldId id="611"/>
            <p14:sldId id="613"/>
            <p14:sldId id="614"/>
            <p14:sldId id="615"/>
            <p14:sldId id="618"/>
            <p14:sldId id="617"/>
            <p14:sldId id="619"/>
            <p14:sldId id="616"/>
            <p14:sldId id="620"/>
            <p14:sldId id="622"/>
            <p14:sldId id="623"/>
            <p14:sldId id="624"/>
            <p14:sldId id="625"/>
            <p14:sldId id="626"/>
            <p14:sldId id="627"/>
            <p14:sldId id="629"/>
            <p14:sldId id="630"/>
            <p14:sldId id="631"/>
            <p14:sldId id="632"/>
            <p14:sldId id="633"/>
            <p14:sldId id="634"/>
            <p14:sldId id="635"/>
          </p14:sldIdLst>
        </p14:section>
        <p14:section name="Section 03. 컨스트레인트" id="{34E007FB-C519-4CC6-8F80-C4F40E588DA0}">
          <p14:sldIdLst>
            <p14:sldId id="603"/>
            <p14:sldId id="638"/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  <p14:sldId id="647"/>
            <p14:sldId id="648"/>
            <p14:sldId id="649"/>
            <p14:sldId id="650"/>
            <p14:sldId id="651"/>
            <p14:sldId id="652"/>
            <p14:sldId id="653"/>
            <p14:sldId id="654"/>
            <p14:sldId id="655"/>
            <p14:sldId id="656"/>
            <p14:sldId id="657"/>
            <p14:sldId id="658"/>
            <p14:sldId id="659"/>
          </p14:sldIdLst>
        </p14:section>
        <p14:section name="Section 04. 오토레이아웃" id="{4DF4B634-3AD3-4836-8787-32F3AE3DE84F}">
          <p14:sldIdLst>
            <p14:sldId id="660"/>
            <p14:sldId id="661"/>
            <p14:sldId id="662"/>
            <p14:sldId id="663"/>
            <p14:sldId id="664"/>
            <p14:sldId id="665"/>
            <p14:sldId id="667"/>
            <p14:sldId id="668"/>
            <p14:sldId id="669"/>
            <p14:sldId id="670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699"/>
            <p14:sldId id="700"/>
            <p14:sldId id="701"/>
            <p14:sldId id="702"/>
            <p14:sldId id="703"/>
            <p14:sldId id="704"/>
            <p14:sldId id="3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856D"/>
    <a:srgbClr val="D7CBC6"/>
    <a:srgbClr val="587EA7"/>
    <a:srgbClr val="F0E7D9"/>
    <a:srgbClr val="549E39"/>
    <a:srgbClr val="756567"/>
    <a:srgbClr val="887577"/>
    <a:srgbClr val="FFFFFF"/>
    <a:srgbClr val="EC7AA0"/>
    <a:srgbClr val="F6F4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42" autoAdjust="0"/>
    <p:restoredTop sz="94213" autoAdjust="0"/>
  </p:normalViewPr>
  <p:slideViewPr>
    <p:cSldViewPr>
      <p:cViewPr varScale="1">
        <p:scale>
          <a:sx n="107" d="100"/>
          <a:sy n="107" d="100"/>
        </p:scale>
        <p:origin x="1974" y="108"/>
      </p:cViewPr>
      <p:guideLst>
        <p:guide orient="horz" pos="119"/>
        <p:guide pos="15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274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2025-11-12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2025-11-12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064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bg>
      <p:bgPr>
        <a:solidFill>
          <a:srgbClr val="F4F2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B516E544-61A3-0375-1806-878B82782F8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5301208"/>
            <a:ext cx="9144000" cy="1556792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2502F2-0222-DF37-BC50-6858EBE407DA}"/>
              </a:ext>
            </a:extLst>
          </p:cNvPr>
          <p:cNvSpPr txBox="1"/>
          <p:nvPr userDrawn="1"/>
        </p:nvSpPr>
        <p:spPr>
          <a:xfrm>
            <a:off x="971600" y="2442938"/>
            <a:ext cx="2808312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endParaRPr lang="ko-KR" altLang="en-US" sz="6600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C5404F-D0D6-8FA0-8032-7390F0AA7AFD}"/>
              </a:ext>
            </a:extLst>
          </p:cNvPr>
          <p:cNvSpPr txBox="1"/>
          <p:nvPr userDrawn="1"/>
        </p:nvSpPr>
        <p:spPr>
          <a:xfrm>
            <a:off x="812345" y="251066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endParaRPr lang="ko-KR" altLang="en-US" sz="6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C83091-B858-0DA4-3B3E-3D79A31084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504" y="116632"/>
            <a:ext cx="1440160" cy="3236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4FBADD-0241-AD9A-DE27-F20DFE257E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76056" y="1484784"/>
            <a:ext cx="2332177" cy="33123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1AFFBE-B2C9-1D58-D0C7-ED73BBCA938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64288" y="32979"/>
            <a:ext cx="1944216" cy="5054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C23CDBE-0BD2-80F6-81B4-80F4F51137B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3608" y="980728"/>
            <a:ext cx="3240360" cy="414202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B2BEFF-DA24-90B9-4B26-FE66C708458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380312" y="4509120"/>
            <a:ext cx="1521883" cy="53118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43FE629-A548-5AC2-D148-06DAB6E42FF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596336" y="836712"/>
            <a:ext cx="1077105" cy="1152128"/>
          </a:xfrm>
          <a:prstGeom prst="rect">
            <a:avLst/>
          </a:prstGeom>
        </p:spPr>
      </p:pic>
      <p:pic>
        <p:nvPicPr>
          <p:cNvPr id="1027" name="그림 1026">
            <a:extLst>
              <a:ext uri="{FF2B5EF4-FFF2-40B4-BE49-F238E27FC236}">
                <a16:creationId xmlns:a16="http://schemas.microsoft.com/office/drawing/2014/main" id="{6EF87A13-EBCE-56CE-9BA9-024B6DB0559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452320" y="2348880"/>
            <a:ext cx="579053" cy="65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12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F6F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5589240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055289" y="6309320"/>
            <a:ext cx="28921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Copyright © 2024 </a:t>
            </a:r>
            <a:r>
              <a:rPr lang="en-US" altLang="ko-KR" sz="11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Hanbit</a:t>
            </a: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All rights reserved.</a:t>
            </a:r>
            <a:endParaRPr lang="ko-KR" altLang="ko-KR" sz="1100" b="1" dirty="0">
              <a:solidFill>
                <a:schemeClr val="tx1"/>
              </a:solidFill>
              <a:latin typeface="맑은 고딕" panose="020B0503020000020004" pitchFamily="50" charset="-127"/>
              <a:ea typeface="굴림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CAF67A-39D6-A8AE-DEF6-83DF0D0273C2}"/>
              </a:ext>
            </a:extLst>
          </p:cNvPr>
          <p:cNvSpPr txBox="1"/>
          <p:nvPr userDrawn="1"/>
        </p:nvSpPr>
        <p:spPr>
          <a:xfrm>
            <a:off x="2555776" y="2564904"/>
            <a:ext cx="4176464" cy="12961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85000" lnSpcReduction="10000"/>
          </a:bodyPr>
          <a:lstStyle/>
          <a:p>
            <a:r>
              <a:rPr lang="en-US" altLang="ko-KR" sz="5400" b="1" dirty="0">
                <a:solidFill>
                  <a:srgbClr val="EC7A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THANK YOU!</a:t>
            </a:r>
            <a:endParaRPr lang="ko-KR" altLang="en-US" sz="5400" b="1" dirty="0">
              <a:solidFill>
                <a:srgbClr val="EC7AA0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53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400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CookBook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 디자인</a:t>
            </a:r>
            <a:endParaRPr kumimoji="0" lang="de-DE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dirty="0">
                <a:ea typeface="맑은 고딕" pitchFamily="50" charset="-127"/>
              </a:rPr>
              <a:t>㈜에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BB99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1440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400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CookBook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아키텍처 </a:t>
            </a:r>
            <a:r>
              <a:rPr kumimoji="0" lang="en-US" altLang="ko-KR" sz="18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kumimoji="0" lang="ko-KR" altLang="en-US" sz="18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구조 및 동작 원리</a:t>
            </a:r>
            <a:endParaRPr kumimoji="0" lang="de-DE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dirty="0">
                <a:ea typeface="맑은 고딕" pitchFamily="50" charset="-127"/>
              </a:rPr>
              <a:t>㈜에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7EA7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3" name="모서리가 둥근 직사각형 8">
            <a:extLst>
              <a:ext uri="{FF2B5EF4-FFF2-40B4-BE49-F238E27FC236}">
                <a16:creationId xmlns:a16="http://schemas.microsoft.com/office/drawing/2014/main" id="{433ABD05-5EB3-68A2-A471-E87B777CC85B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7EA7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4" name="모서리가 둥근 직사각형 8">
            <a:extLst>
              <a:ext uri="{FF2B5EF4-FFF2-40B4-BE49-F238E27FC236}">
                <a16:creationId xmlns:a16="http://schemas.microsoft.com/office/drawing/2014/main" id="{8298D6B7-6932-0F57-154F-D28D7D29AAAE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marL="457200" indent="-457200" algn="l">
              <a:buClr>
                <a:srgbClr val="587EA7"/>
              </a:buClr>
              <a:buFont typeface="+mj-lt"/>
              <a:buAutoNum type="arabicPeriod"/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rgbClr val="819EB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rgbClr val="AFC1D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rgbClr val="DEE6EE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rgbClr val="587EA7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 hasCustomPrompt="1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>
                <a:latin typeface="+mn-ea"/>
                <a:ea typeface="+mn-ea"/>
              </a:defRPr>
            </a:lvl1pPr>
            <a:lvl2pPr marL="552450" indent="-285750">
              <a:lnSpc>
                <a:spcPct val="150000"/>
              </a:lnSpc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/>
            </a:lvl2pPr>
            <a:lvl3pPr marL="619125" indent="-171450">
              <a:lnSpc>
                <a:spcPct val="150000"/>
              </a:lnSpc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/>
            </a:lvl3pPr>
            <a:lvl4pPr marL="800100" indent="-171450">
              <a:lnSpc>
                <a:spcPct val="150000"/>
              </a:lnSpc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/>
            </a:lvl4pPr>
            <a:lvl5pPr marL="809625" indent="0">
              <a:buClr>
                <a:schemeClr val="accent6"/>
              </a:buClr>
              <a:buFont typeface="맑은 고딕" panose="020B0503020000020004" pitchFamily="50" charset="-127"/>
              <a:buNone/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둘째 수준</a:t>
            </a:r>
            <a:endParaRPr lang="en-US" altLang="ko-KR" dirty="0"/>
          </a:p>
          <a:p>
            <a:pPr lvl="2"/>
            <a:r>
              <a:rPr lang="ko-KR" altLang="en-US" dirty="0"/>
              <a:t> 셋째 수준</a:t>
            </a:r>
            <a:endParaRPr lang="en-US" altLang="ko-KR" dirty="0"/>
          </a:p>
          <a:p>
            <a:pPr lvl="3"/>
            <a:r>
              <a:rPr lang="ko-KR" altLang="en-US" dirty="0"/>
              <a:t>넷째 수준 </a:t>
            </a:r>
            <a:endParaRPr lang="en-US" altLang="ko-KR" dirty="0"/>
          </a:p>
          <a:p>
            <a:pPr lvl="3"/>
            <a:endParaRPr lang="ko-KR" altLang="en-US" dirty="0"/>
          </a:p>
          <a:p>
            <a:pPr lvl="0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EFA148-5D0F-9E6F-B219-F24F83C1CA9F}"/>
              </a:ext>
            </a:extLst>
          </p:cNvPr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05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70D586-488F-92D0-FEE0-8092253DDA70}"/>
              </a:ext>
            </a:extLst>
          </p:cNvPr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pPr algn="ctr"/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/ 103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6D4F6C0-1CEE-ADC8-568B-29D3BBEFDACD}"/>
              </a:ext>
            </a:extLst>
          </p:cNvPr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1778C5D-20D1-7098-C5A6-17322289A606}"/>
              </a:ext>
            </a:extLst>
          </p:cNvPr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8EBE931-FA1C-2D09-7869-2F68968D6DAF}"/>
              </a:ext>
            </a:extLst>
          </p:cNvPr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2189C53-2C2C-23A9-E642-C34E53DCC73C}"/>
              </a:ext>
            </a:extLst>
          </p:cNvPr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rgbClr val="587E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528" y="404664"/>
            <a:ext cx="8497887" cy="6048375"/>
          </a:xfrm>
          <a:prstGeom prst="roundRect">
            <a:avLst>
              <a:gd name="adj" fmla="val 5013"/>
            </a:avLst>
          </a:prstGeom>
          <a:solidFill>
            <a:srgbClr val="F4F2ED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6047" y="2620219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4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55576" y="1573493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rgbClr val="587EA7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12C0C3-4A5D-860A-9552-59E56D81E1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7904" y="4437112"/>
            <a:ext cx="1842230" cy="1987221"/>
          </a:xfrm>
          <a:prstGeom prst="rect">
            <a:avLst/>
          </a:prstGeom>
        </p:spPr>
      </p:pic>
      <p:sp>
        <p:nvSpPr>
          <p:cNvPr id="3" name="텍스트 개체 틀 6">
            <a:extLst>
              <a:ext uri="{FF2B5EF4-FFF2-40B4-BE49-F238E27FC236}">
                <a16:creationId xmlns:a16="http://schemas.microsoft.com/office/drawing/2014/main" id="{C6A3A0BB-E009-2357-F24B-14E7B3CD41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64502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695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E1226ACF-D5D0-4844-AFCE-6B27E0A7EE0A}" type="datetime1">
              <a:rPr lang="ko-KR" altLang="en-US" smtClean="0"/>
              <a:t>2025-11-12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78" r:id="rId4"/>
    <p:sldLayoutId id="2147483679" r:id="rId5"/>
    <p:sldLayoutId id="2147483680" r:id="rId6"/>
    <p:sldLayoutId id="2147483686" r:id="rId7"/>
    <p:sldLayoutId id="2147483685" r:id="rId8"/>
    <p:sldLayoutId id="2147483690" r:id="rId9"/>
  </p:sldLayoutIdLst>
  <p:hf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1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 idx="4294967295"/>
          </p:nvPr>
        </p:nvSpPr>
        <p:spPr>
          <a:xfrm>
            <a:off x="658168" y="6021288"/>
            <a:ext cx="8306320" cy="625958"/>
          </a:xfrm>
        </p:spPr>
        <p:txBody>
          <a:bodyPr/>
          <a:lstStyle/>
          <a:p>
            <a:pPr algn="l" eaLnBrk="1" hangingPunct="1"/>
            <a:r>
              <a:rPr lang="en-US" altLang="ko-KR" sz="3200" b="1" dirty="0">
                <a:solidFill>
                  <a:schemeClr val="bg1"/>
                </a:solidFill>
              </a:rPr>
              <a:t>CHAPTER 03. </a:t>
            </a:r>
            <a:r>
              <a:rPr lang="ko-KR" altLang="en-US" sz="3200" b="1" dirty="0">
                <a:solidFill>
                  <a:schemeClr val="bg1"/>
                </a:solidFill>
              </a:rPr>
              <a:t>스타일과 레이아웃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 bwMode="auto">
          <a:xfrm>
            <a:off x="658168" y="5575975"/>
            <a:ext cx="8306320" cy="517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/>
            <a:r>
              <a:rPr lang="en-US" altLang="ko-KR" sz="2000" b="1" dirty="0">
                <a:solidFill>
                  <a:srgbClr val="F6F4EE"/>
                </a:solidFill>
              </a:rPr>
              <a:t>PART 02. </a:t>
            </a:r>
            <a:r>
              <a:rPr lang="ko-KR" altLang="en-US" sz="2000" b="1" dirty="0" err="1">
                <a:solidFill>
                  <a:srgbClr val="F6F4EE"/>
                </a:solidFill>
              </a:rPr>
              <a:t>피그마</a:t>
            </a:r>
            <a:r>
              <a:rPr lang="ko-KR" altLang="en-US" sz="2000" b="1" dirty="0">
                <a:solidFill>
                  <a:srgbClr val="F6F4EE"/>
                </a:solidFill>
              </a:rPr>
              <a:t> 기초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4680520" cy="5400600"/>
          </a:xfrm>
        </p:spPr>
        <p:txBody>
          <a:bodyPr/>
          <a:lstStyle/>
          <a:p>
            <a:r>
              <a:rPr lang="ko-KR" altLang="en-US" dirty="0"/>
              <a:t>스타일의 이해</a:t>
            </a:r>
            <a:endParaRPr lang="en-US" altLang="ko-KR" b="0" dirty="0"/>
          </a:p>
          <a:p>
            <a:pPr lvl="2"/>
            <a:r>
              <a:rPr lang="ko-KR" altLang="en-US" b="1" dirty="0"/>
              <a:t>스타일 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ko-KR" altLang="en-US" dirty="0" err="1"/>
              <a:t>피그마</a:t>
            </a:r>
            <a:r>
              <a:rPr lang="ko-KR" altLang="en-US" dirty="0"/>
              <a:t> 상에서 색상</a:t>
            </a:r>
            <a:r>
              <a:rPr lang="en-US" altLang="ko-KR" dirty="0"/>
              <a:t>, </a:t>
            </a:r>
            <a:r>
              <a:rPr lang="ko-KR" altLang="en-US" dirty="0"/>
              <a:t>텍스트</a:t>
            </a:r>
            <a:r>
              <a:rPr lang="en-US" altLang="ko-KR" dirty="0"/>
              <a:t>, </a:t>
            </a:r>
            <a:r>
              <a:rPr lang="ko-KR" altLang="en-US" dirty="0"/>
              <a:t>이펙트</a:t>
            </a:r>
            <a:r>
              <a:rPr lang="en-US" altLang="ko-KR" dirty="0"/>
              <a:t>, </a:t>
            </a:r>
            <a:r>
              <a:rPr lang="ko-KR" altLang="en-US" dirty="0"/>
              <a:t>그리드의 네 가지 스타일 요소를 지정하여 등록한 뒤 반복적으로 사용하는 요소를 말함 </a:t>
            </a:r>
            <a:endParaRPr lang="en-US" altLang="ko-KR" dirty="0"/>
          </a:p>
          <a:p>
            <a:pPr lvl="2"/>
            <a:r>
              <a:rPr lang="ko-KR" altLang="en-US" dirty="0"/>
              <a:t>등록한 스타일은 다른 작업에서 사용 가능 </a:t>
            </a:r>
            <a:endParaRPr lang="en-US" altLang="ko-KR" dirty="0"/>
          </a:p>
          <a:p>
            <a:pPr lvl="2"/>
            <a:r>
              <a:rPr lang="ko-KR" altLang="en-US" dirty="0"/>
              <a:t>지정한 스타일만 수정하면 요소도 한번에 변경됨</a:t>
            </a:r>
            <a:endParaRPr lang="en-US" altLang="ko-KR" dirty="0"/>
          </a:p>
          <a:p>
            <a:pPr lvl="2"/>
            <a:r>
              <a:rPr lang="ko-KR" altLang="en-US" dirty="0"/>
              <a:t>일관성 있는 디자인 작업을 할 때 유용함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3DB199-6740-8093-FC9F-9356E781B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412776"/>
            <a:ext cx="2957771" cy="486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8636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E17D7-3A41-361D-936C-5F0D0003D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A791589-8114-2D61-2DB0-BC9FC00C82D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아이콘 간격 조절하기</a:t>
            </a:r>
            <a:endParaRPr lang="en-US" altLang="ko-KR" b="1" dirty="0"/>
          </a:p>
          <a:p>
            <a:pPr lvl="2"/>
            <a:r>
              <a:rPr lang="ko-KR" altLang="en-US" dirty="0"/>
              <a:t>아이콘 사이로 마우스를 가져가 분홍색 라인이 생겼을 때 드래그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DF2C40-7C25-1AB4-AC28-69469F453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073328-BF5D-A8FB-B6EA-70605665D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212976"/>
            <a:ext cx="6773664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072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9A8EF-8A6D-70BF-663D-EF87FA9BF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F72B03E-2733-C213-49E1-54355F07A17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아이콘 간격 조절하기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Frame 4’ </a:t>
            </a:r>
            <a:r>
              <a:rPr lang="ko-KR" altLang="en-US" dirty="0"/>
              <a:t>내부를 더블클릭 → 아이콘을 개별적으로 선택 → 다른 아이콘이 있는 위치로 드래그</a:t>
            </a:r>
            <a:endParaRPr lang="en-US" altLang="ko-KR" dirty="0"/>
          </a:p>
          <a:p>
            <a:pPr lvl="2"/>
            <a:r>
              <a:rPr lang="ko-KR" altLang="en-US" dirty="0"/>
              <a:t>마우스에서 손을 떼면 → 아이콘의 위치가 변경됨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F44CD72-3DB6-F439-D7A5-31975868D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0B55F8-58CE-7997-E9D1-23FFF780AE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082"/>
          <a:stretch/>
        </p:blipFill>
        <p:spPr>
          <a:xfrm>
            <a:off x="971600" y="3897052"/>
            <a:ext cx="7351674" cy="241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124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FBF33-E3EC-C34F-2133-D6CCD2368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237110D-3355-C1F0-9495-8FAEB5F0444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/>
              <a:t>아이콘 방향 변경하기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C396F04-99A3-32B3-FE51-F14D38D0D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48C176-736F-B804-E72C-5ACD9E7B7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636912"/>
            <a:ext cx="801857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2495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285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</a:t>
            </a:r>
            <a:r>
              <a:rPr lang="en-US" altLang="ko-KR" b="1" dirty="0"/>
              <a:t> </a:t>
            </a:r>
            <a:r>
              <a:rPr lang="ko-KR" altLang="en-US" b="1" dirty="0" err="1"/>
              <a:t>에디트</a:t>
            </a:r>
            <a:r>
              <a:rPr lang="ko-KR" altLang="en-US" b="1" dirty="0"/>
              <a:t> 모드로 전환하기 </a:t>
            </a:r>
            <a:endParaRPr lang="en-US" altLang="ko-KR" b="1" dirty="0"/>
          </a:p>
          <a:p>
            <a:pPr lvl="2"/>
            <a:r>
              <a:rPr lang="ko-KR" altLang="en-US" dirty="0" err="1"/>
              <a:t>피그마</a:t>
            </a:r>
            <a:r>
              <a:rPr lang="ko-KR" altLang="en-US" dirty="0"/>
              <a:t> 온라인에 접속 → 우측 상단의 </a:t>
            </a:r>
            <a:r>
              <a:rPr lang="en-US" altLang="ko-KR" dirty="0"/>
              <a:t>[Design file]</a:t>
            </a:r>
            <a:r>
              <a:rPr lang="ko-KR" altLang="en-US" dirty="0"/>
              <a:t>을 눌러 </a:t>
            </a:r>
            <a:r>
              <a:rPr lang="ko-KR" altLang="en-US" dirty="0" err="1"/>
              <a:t>피그마</a:t>
            </a:r>
            <a:r>
              <a:rPr lang="ko-KR" altLang="en-US" dirty="0"/>
              <a:t> </a:t>
            </a:r>
            <a:r>
              <a:rPr lang="ko-KR" altLang="en-US" dirty="0" err="1"/>
              <a:t>에디트</a:t>
            </a:r>
            <a:r>
              <a:rPr lang="ko-KR" altLang="en-US" dirty="0"/>
              <a:t> 모드로 전환</a:t>
            </a:r>
            <a:endParaRPr lang="en-US" altLang="ko-KR" dirty="0"/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72E152-ECAA-B0CF-1D02-68639192E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356992"/>
            <a:ext cx="4896544" cy="154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41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새 프레임 만들기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2"/>
            <a:r>
              <a:rPr lang="ko-KR" altLang="en-US" dirty="0"/>
              <a:t>프레임 툴</a:t>
            </a:r>
            <a:r>
              <a:rPr lang="en-US" altLang="ko-KR" dirty="0"/>
              <a:t>(   )</a:t>
            </a:r>
            <a:r>
              <a:rPr lang="ko-KR" altLang="en-US" dirty="0"/>
              <a:t>을 선택 → 우측 패널에서 원하는 사이즈를 클릭하여 새 프레임을 생성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8303D3-583F-D740-C09E-37E4D2EA2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244" y="2780928"/>
            <a:ext cx="220478" cy="2160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6A77B04-E86C-8D99-D217-DEFF3570C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068960"/>
            <a:ext cx="5688632" cy="363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18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사각형 만들기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2"/>
            <a:r>
              <a:rPr lang="ko-KR" altLang="en-US" dirty="0"/>
              <a:t>사각형 툴</a:t>
            </a:r>
            <a:r>
              <a:rPr lang="en-US" altLang="ko-KR" dirty="0"/>
              <a:t>(   )</a:t>
            </a:r>
            <a:r>
              <a:rPr lang="ko-KR" altLang="en-US" dirty="0"/>
              <a:t>을 클릭 후 드래그 → 기본 색상은 ‘</a:t>
            </a:r>
            <a:r>
              <a:rPr lang="en-US" altLang="ko-KR" dirty="0"/>
              <a:t>#D9D9D9’ </a:t>
            </a:r>
            <a:r>
              <a:rPr lang="ko-KR" altLang="en-US" dirty="0"/>
              <a:t>임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35B3C9-F25B-C353-4992-A41BF7A98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780929"/>
            <a:ext cx="201935" cy="2160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B9A3FCC-79A5-11C0-FA85-33798E76E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068960"/>
            <a:ext cx="5862669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59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스타일 추가하기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2"/>
            <a:r>
              <a:rPr lang="en-US" altLang="ko-KR" dirty="0"/>
              <a:t>[Fill] </a:t>
            </a:r>
            <a:r>
              <a:rPr lang="ko-KR" altLang="en-US" dirty="0"/>
              <a:t>메뉴의 </a:t>
            </a:r>
            <a:r>
              <a:rPr lang="en-US" altLang="ko-KR" dirty="0"/>
              <a:t>[Style] </a:t>
            </a:r>
            <a:r>
              <a:rPr lang="ko-KR" altLang="en-US" dirty="0"/>
              <a:t>버튼 </a:t>
            </a:r>
            <a:r>
              <a:rPr lang="en-US" altLang="ko-KR" dirty="0"/>
              <a:t>(    )</a:t>
            </a:r>
            <a:r>
              <a:rPr lang="ko-KR" altLang="en-US" dirty="0"/>
              <a:t>을 클릭 → </a:t>
            </a:r>
            <a:r>
              <a:rPr lang="en-US" altLang="ko-KR" dirty="0"/>
              <a:t>[Libraries] </a:t>
            </a:r>
            <a:r>
              <a:rPr lang="ko-KR" altLang="en-US" dirty="0"/>
              <a:t>창의    를 클릭하면 </a:t>
            </a:r>
            <a:r>
              <a:rPr lang="en-US" altLang="ko-KR" dirty="0"/>
              <a:t>[Style] </a:t>
            </a:r>
            <a:r>
              <a:rPr lang="ko-KR" altLang="en-US" dirty="0"/>
              <a:t>창 생성</a:t>
            </a:r>
            <a:endParaRPr lang="en-US" altLang="ko-KR" dirty="0"/>
          </a:p>
          <a:p>
            <a:pPr lvl="2"/>
            <a:r>
              <a:rPr lang="en-US" altLang="ko-KR" dirty="0"/>
              <a:t>[Name]</a:t>
            </a:r>
            <a:r>
              <a:rPr lang="ko-KR" altLang="en-US" dirty="0"/>
              <a:t>의 기본 색상 이름을 ‘</a:t>
            </a:r>
            <a:r>
              <a:rPr lang="en-US" altLang="ko-KR" dirty="0"/>
              <a:t>Gray’</a:t>
            </a:r>
            <a:r>
              <a:rPr lang="ko-KR" altLang="en-US" dirty="0"/>
              <a:t>로 변경한 뒤 하단의 </a:t>
            </a:r>
            <a:r>
              <a:rPr lang="en-US" altLang="ko-KR" dirty="0"/>
              <a:t>[Create style] </a:t>
            </a:r>
            <a:r>
              <a:rPr lang="ko-KR" altLang="en-US" dirty="0"/>
              <a:t>버튼을 클릭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4E08A69-2549-E708-572E-57A18BC7F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2780928"/>
            <a:ext cx="235312" cy="2160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B37CF00-2AF5-3B75-55AD-CC2BA6276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2780928"/>
            <a:ext cx="216024" cy="2160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372DB40-F967-6FAC-F3A9-7CFE6958B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3645024"/>
            <a:ext cx="5605764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81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en-US" altLang="ko-KR" b="1" dirty="0"/>
              <a:t>[Local styles] </a:t>
            </a:r>
            <a:r>
              <a:rPr lang="ko-KR" altLang="en-US" b="1" dirty="0"/>
              <a:t>메뉴 확인하기 </a:t>
            </a:r>
            <a:endParaRPr lang="en-US" altLang="ko-KR" b="1" dirty="0"/>
          </a:p>
          <a:p>
            <a:pPr lvl="2"/>
            <a:r>
              <a:rPr lang="ko-KR" altLang="en-US" dirty="0"/>
              <a:t>프레임의 빈 곳을 클릭 → </a:t>
            </a:r>
            <a:r>
              <a:rPr lang="en-US" altLang="ko-KR" dirty="0"/>
              <a:t>[Local styles] </a:t>
            </a:r>
            <a:r>
              <a:rPr lang="ko-KR" altLang="en-US" dirty="0"/>
              <a:t>메뉴가 생성</a:t>
            </a:r>
            <a:endParaRPr lang="en-US" altLang="ko-KR" dirty="0"/>
          </a:p>
          <a:p>
            <a:pPr lvl="2"/>
            <a:r>
              <a:rPr lang="en-US" altLang="ko-KR" dirty="0"/>
              <a:t>‘Color styles’</a:t>
            </a:r>
            <a:r>
              <a:rPr lang="ko-KR" altLang="en-US" dirty="0"/>
              <a:t>에 ‘</a:t>
            </a:r>
            <a:r>
              <a:rPr lang="en-US" altLang="ko-KR" dirty="0"/>
              <a:t>Gray’ </a:t>
            </a:r>
            <a:r>
              <a:rPr lang="ko-KR" altLang="en-US" dirty="0"/>
              <a:t>색상이 등록되었음 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BC0FBF-04C5-E530-0B10-B55ED1BC7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645024"/>
            <a:ext cx="4222781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01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색상 속성 확인하기</a:t>
            </a:r>
            <a:endParaRPr lang="en-US" altLang="ko-KR" b="1" dirty="0"/>
          </a:p>
          <a:p>
            <a:pPr lvl="2"/>
            <a:r>
              <a:rPr lang="ko-KR" altLang="en-US" dirty="0"/>
              <a:t>선택 툴</a:t>
            </a:r>
            <a:r>
              <a:rPr lang="en-US" altLang="ko-KR" dirty="0"/>
              <a:t>(     )</a:t>
            </a:r>
            <a:r>
              <a:rPr lang="ko-KR" altLang="en-US" dirty="0"/>
              <a:t>로 프레임 내부의 사각형을 선택 → </a:t>
            </a:r>
            <a:r>
              <a:rPr lang="en-US" altLang="ko-KR" dirty="0"/>
              <a:t>[Alt]</a:t>
            </a:r>
            <a:r>
              <a:rPr lang="ko-KR" altLang="en-US" dirty="0"/>
              <a:t>를 누른 채 드래그 </a:t>
            </a:r>
          </a:p>
          <a:p>
            <a:pPr lvl="2"/>
            <a:r>
              <a:rPr lang="ko-KR" altLang="en-US" dirty="0"/>
              <a:t>복제한 사각형에 스타일로 등록한 ‘</a:t>
            </a:r>
            <a:r>
              <a:rPr lang="en-US" altLang="ko-KR" dirty="0"/>
              <a:t>Gray’ </a:t>
            </a:r>
            <a:r>
              <a:rPr lang="ko-KR" altLang="en-US" dirty="0"/>
              <a:t>속성이 그대로 따라옴 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70C9E5-A334-8234-B087-B181A9946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3" y="2725864"/>
            <a:ext cx="288032" cy="2710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C0D0D8-EF0C-E506-0A4A-802B18874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573016"/>
            <a:ext cx="4320480" cy="292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79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색상 속성 적용하기</a:t>
            </a:r>
            <a:endParaRPr lang="en-US" altLang="ko-KR" b="1" dirty="0"/>
          </a:p>
          <a:p>
            <a:pPr lvl="2"/>
            <a:r>
              <a:rPr lang="ko-KR" altLang="en-US" dirty="0"/>
              <a:t>사각형 툴</a:t>
            </a:r>
            <a:r>
              <a:rPr lang="en-US" altLang="ko-KR" dirty="0"/>
              <a:t>(   )</a:t>
            </a:r>
            <a:r>
              <a:rPr lang="ko-KR" altLang="en-US" dirty="0"/>
              <a:t>을 클릭 후 드래그 → 스타일로 등록된 ‘</a:t>
            </a:r>
            <a:r>
              <a:rPr lang="en-US" altLang="ko-KR" dirty="0"/>
              <a:t>Gray’</a:t>
            </a:r>
            <a:r>
              <a:rPr lang="ko-KR" altLang="en-US" dirty="0"/>
              <a:t>가 아닌 ‘</a:t>
            </a:r>
            <a:r>
              <a:rPr lang="en-US" altLang="ko-KR" dirty="0"/>
              <a:t>#D9D9D9’</a:t>
            </a:r>
            <a:r>
              <a:rPr lang="ko-KR" altLang="en-US" dirty="0"/>
              <a:t> 임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35B3C9-F25B-C353-4992-A41BF7A98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780928"/>
            <a:ext cx="216024" cy="2310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164781D-0517-F128-0615-1D5193469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140968"/>
            <a:ext cx="4824536" cy="340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256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색상 속성 적용하기</a:t>
            </a:r>
            <a:endParaRPr lang="en-US" altLang="ko-KR" b="1" dirty="0"/>
          </a:p>
          <a:p>
            <a:pPr lvl="2"/>
            <a:r>
              <a:rPr lang="en-US" altLang="ko-KR" dirty="0"/>
              <a:t>[Fill] </a:t>
            </a:r>
            <a:r>
              <a:rPr lang="ko-KR" altLang="en-US" dirty="0"/>
              <a:t>메뉴의 </a:t>
            </a:r>
            <a:r>
              <a:rPr lang="en-US" altLang="ko-KR" dirty="0"/>
              <a:t>[Style] </a:t>
            </a:r>
            <a:r>
              <a:rPr lang="ko-KR" altLang="en-US" dirty="0"/>
              <a:t>버튼 </a:t>
            </a:r>
            <a:r>
              <a:rPr lang="en-US" altLang="ko-KR" dirty="0"/>
              <a:t>(    )</a:t>
            </a:r>
            <a:r>
              <a:rPr lang="ko-KR" altLang="en-US" dirty="0"/>
              <a:t>을 클릭 → </a:t>
            </a:r>
            <a:r>
              <a:rPr lang="en-US" altLang="ko-KR" dirty="0"/>
              <a:t>[Libraries]</a:t>
            </a:r>
            <a:r>
              <a:rPr lang="ko-KR" altLang="en-US" dirty="0"/>
              <a:t>에 등록한 ‘</a:t>
            </a:r>
            <a:r>
              <a:rPr lang="en-US" altLang="ko-KR" dirty="0"/>
              <a:t>Gray’</a:t>
            </a:r>
            <a:r>
              <a:rPr lang="ko-KR" altLang="en-US" dirty="0"/>
              <a:t>를 적용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4E08A69-2549-E708-572E-57A18BC7F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2780928"/>
            <a:ext cx="235312" cy="2160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0A0A256-3432-14EE-ABF0-3A5668F87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122626"/>
            <a:ext cx="4680520" cy="334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7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색상 스타일 변경하기</a:t>
            </a:r>
            <a:endParaRPr lang="en-US" altLang="ko-KR" b="1" dirty="0"/>
          </a:p>
          <a:p>
            <a:pPr lvl="2"/>
            <a:r>
              <a:rPr lang="en-US" altLang="ko-KR" dirty="0"/>
              <a:t>[Edit style] </a:t>
            </a:r>
            <a:r>
              <a:rPr lang="ko-KR" altLang="en-US" dirty="0"/>
              <a:t>버튼</a:t>
            </a:r>
            <a:r>
              <a:rPr lang="en-US" altLang="ko-KR" dirty="0"/>
              <a:t>(     )</a:t>
            </a:r>
            <a:r>
              <a:rPr lang="ko-KR" altLang="en-US" dirty="0"/>
              <a:t>을 클릭</a:t>
            </a:r>
            <a:endParaRPr lang="en-US" altLang="ko-KR" dirty="0"/>
          </a:p>
          <a:p>
            <a:pPr lvl="2"/>
            <a:r>
              <a:rPr lang="ko-KR" altLang="en-US" dirty="0"/>
              <a:t>색상은 ‘</a:t>
            </a:r>
            <a:r>
              <a:rPr lang="en-US" altLang="ko-KR" dirty="0"/>
              <a:t>#FFABCD’, </a:t>
            </a:r>
            <a:r>
              <a:rPr lang="ko-KR" altLang="en-US" dirty="0"/>
              <a:t>이름은 ‘</a:t>
            </a:r>
            <a:r>
              <a:rPr lang="en-US" altLang="ko-KR" dirty="0"/>
              <a:t>Pink’</a:t>
            </a:r>
            <a:r>
              <a:rPr lang="ko-KR" altLang="en-US" dirty="0"/>
              <a:t>로 수정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78F3DE-D655-375A-6D6D-CBF57FDD4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2708920"/>
            <a:ext cx="288032" cy="28803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7E8F52D-5EE5-09F5-DBC5-4E2534526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4725144"/>
            <a:ext cx="2883548" cy="15121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57BB912-BE37-3A1E-F9E8-3631C3729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2060848"/>
            <a:ext cx="4055123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36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5292" y="3645024"/>
            <a:ext cx="2664296" cy="21602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 err="1">
                <a:latin typeface="+mj-ea"/>
                <a:ea typeface="+mj-ea"/>
              </a:rPr>
              <a:t>피그마</a:t>
            </a:r>
            <a:r>
              <a:rPr lang="ko-KR" altLang="en-US" sz="2000" b="1" dirty="0">
                <a:latin typeface="+mj-ea"/>
                <a:ea typeface="+mj-ea"/>
              </a:rPr>
              <a:t> 소개</a:t>
            </a:r>
            <a:endParaRPr lang="en-US" altLang="ko-KR" sz="2000" b="1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스타일과 토큰</a:t>
            </a:r>
            <a:endParaRPr lang="en-US" altLang="ko-KR" sz="2000" b="1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 err="1">
                <a:latin typeface="+mj-ea"/>
                <a:ea typeface="+mj-ea"/>
              </a:rPr>
              <a:t>컨스트레인트</a:t>
            </a:r>
            <a:endParaRPr lang="en-US" altLang="ko-KR" sz="2000" b="1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 err="1">
                <a:latin typeface="+mj-ea"/>
                <a:ea typeface="+mj-ea"/>
              </a:rPr>
              <a:t>오토레이아웃</a:t>
            </a:r>
            <a:endParaRPr lang="en-US" altLang="ko-KR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42631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 err="1"/>
              <a:t>그룹명</a:t>
            </a:r>
            <a:r>
              <a:rPr lang="ko-KR" altLang="en-US" b="1" dirty="0"/>
              <a:t> 지정하고 색상 추가하기</a:t>
            </a:r>
            <a:endParaRPr lang="en-US" altLang="ko-KR" b="1" dirty="0"/>
          </a:p>
          <a:p>
            <a:pPr lvl="2"/>
            <a:r>
              <a:rPr lang="en-US" altLang="ko-KR" dirty="0"/>
              <a:t>[Edit color style] </a:t>
            </a:r>
            <a:r>
              <a:rPr lang="ko-KR" altLang="en-US" dirty="0"/>
              <a:t>창에서 이름을 ‘</a:t>
            </a:r>
            <a:r>
              <a:rPr lang="en-US" altLang="ko-KR" dirty="0"/>
              <a:t>Pink/500’</a:t>
            </a:r>
            <a:r>
              <a:rPr lang="ko-KR" altLang="en-US" dirty="0"/>
              <a:t>으로 설정 </a:t>
            </a:r>
            <a:endParaRPr lang="en-US" altLang="ko-KR" dirty="0"/>
          </a:p>
          <a:p>
            <a:pPr lvl="2"/>
            <a:r>
              <a:rPr lang="ko-KR" altLang="en-US" dirty="0"/>
              <a:t>슬래시</a:t>
            </a:r>
            <a:r>
              <a:rPr lang="en-US" altLang="ko-KR" dirty="0"/>
              <a:t>(/) </a:t>
            </a:r>
            <a:r>
              <a:rPr lang="ko-KR" altLang="en-US" dirty="0"/>
              <a:t>앞 ‘</a:t>
            </a:r>
            <a:r>
              <a:rPr lang="en-US" altLang="ko-KR" dirty="0"/>
              <a:t>Pink’</a:t>
            </a:r>
            <a:r>
              <a:rPr lang="ko-KR" altLang="en-US" dirty="0"/>
              <a:t>는 </a:t>
            </a:r>
            <a:r>
              <a:rPr lang="ko-KR" altLang="en-US" dirty="0" err="1"/>
              <a:t>그룹명</a:t>
            </a:r>
            <a:r>
              <a:rPr lang="en-US" altLang="ko-KR" dirty="0"/>
              <a:t>,</a:t>
            </a:r>
            <a:r>
              <a:rPr lang="ko-KR" altLang="en-US" dirty="0"/>
              <a:t> 슬래시</a:t>
            </a:r>
            <a:r>
              <a:rPr lang="en-US" altLang="ko-KR" dirty="0"/>
              <a:t>(/) </a:t>
            </a:r>
            <a:r>
              <a:rPr lang="ko-KR" altLang="en-US" dirty="0"/>
              <a:t>뒤 ‘</a:t>
            </a:r>
            <a:r>
              <a:rPr lang="en-US" altLang="ko-KR" dirty="0"/>
              <a:t>500’</a:t>
            </a:r>
            <a:r>
              <a:rPr lang="ko-KR" altLang="en-US" dirty="0"/>
              <a:t>은 색상명이 됨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2925E8-8EA6-BFBA-8082-292856D63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573016"/>
            <a:ext cx="4968552" cy="311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62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색상 스타일 지정하기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A6D561-490E-A206-CDBC-C27EDA440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2276872"/>
            <a:ext cx="4752528" cy="420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369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텍스트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텍스트 만들기</a:t>
            </a:r>
            <a:endParaRPr lang="en-US" altLang="ko-KR" b="1" dirty="0"/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텍스트 툴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)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프레임 내부를 클릭하여 문자를 입력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[Text]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메뉴에서 폰트의 종류와 크기를 변경 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C02E59-A605-CF9C-978D-D82F4AB48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9" y="2780928"/>
            <a:ext cx="216024" cy="1982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BDB1BEF-DF73-EA07-6F99-5CDB43CF7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573016"/>
            <a:ext cx="5894987" cy="251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5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텍스트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텍스트 스타일 추가하고 편집하기</a:t>
            </a:r>
            <a:endParaRPr lang="en-US" altLang="ko-KR" b="1" dirty="0"/>
          </a:p>
          <a:p>
            <a:pPr lvl="2"/>
            <a:r>
              <a:rPr lang="en-US" altLang="ko-KR" dirty="0"/>
              <a:t>[Text] </a:t>
            </a:r>
            <a:r>
              <a:rPr lang="ko-KR" altLang="en-US" dirty="0"/>
              <a:t>메뉴의 </a:t>
            </a:r>
            <a:r>
              <a:rPr lang="en-US" altLang="ko-KR" dirty="0"/>
              <a:t>[Style] </a:t>
            </a:r>
            <a:r>
              <a:rPr lang="ko-KR" altLang="en-US" dirty="0"/>
              <a:t>버튼 </a:t>
            </a:r>
            <a:r>
              <a:rPr lang="en-US" altLang="ko-KR" dirty="0"/>
              <a:t>(    )</a:t>
            </a:r>
            <a:r>
              <a:rPr lang="ko-KR" altLang="en-US" dirty="0"/>
              <a:t>을 클릭 → </a:t>
            </a:r>
            <a:r>
              <a:rPr lang="en-US" altLang="ko-KR" dirty="0"/>
              <a:t>[Text styles] </a:t>
            </a:r>
            <a:r>
              <a:rPr lang="ko-KR" altLang="en-US" dirty="0"/>
              <a:t>창의    를 클릭</a:t>
            </a:r>
            <a:endParaRPr lang="en-US" altLang="ko-KR" dirty="0"/>
          </a:p>
          <a:p>
            <a:pPr lvl="2"/>
            <a:r>
              <a:rPr lang="ko-KR" altLang="en-US" dirty="0"/>
              <a:t>이름을 ‘</a:t>
            </a:r>
            <a:r>
              <a:rPr lang="en-US" altLang="ko-KR" dirty="0"/>
              <a:t>Large’</a:t>
            </a:r>
            <a:r>
              <a:rPr lang="ko-KR" altLang="en-US" dirty="0"/>
              <a:t>로 입력한 뒤 </a:t>
            </a:r>
            <a:r>
              <a:rPr lang="en-US" altLang="ko-KR" dirty="0"/>
              <a:t>[Create style] </a:t>
            </a:r>
            <a:r>
              <a:rPr lang="ko-KR" altLang="en-US" dirty="0"/>
              <a:t>버튼을 클릭</a:t>
            </a: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9AA1BD-0F3B-B9A4-155B-A00CDE4C0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2780928"/>
            <a:ext cx="235312" cy="2160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960256A-892A-EA93-441A-29DAAE35D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2780928"/>
            <a:ext cx="216024" cy="2160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65C9E1C-A30B-18CE-632B-75157AAD5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3573017"/>
            <a:ext cx="4278643" cy="295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69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텍스트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en-US" altLang="ko-KR" b="1" dirty="0"/>
              <a:t>[Local styles] </a:t>
            </a:r>
            <a:r>
              <a:rPr lang="ko-KR" altLang="en-US" b="1" dirty="0"/>
              <a:t>메뉴 확인하기</a:t>
            </a:r>
            <a:endParaRPr lang="en-US" altLang="ko-KR" b="1" dirty="0"/>
          </a:p>
          <a:p>
            <a:pPr lvl="2"/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190CE4-0090-81CE-B1E9-402962802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780928"/>
            <a:ext cx="7090732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92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 시스템의 이해</a:t>
            </a:r>
            <a:endParaRPr lang="en-US" altLang="ko-KR" dirty="0"/>
          </a:p>
          <a:p>
            <a:pPr lvl="2"/>
            <a:r>
              <a:rPr lang="ko-KR" altLang="en-US" b="1" dirty="0"/>
              <a:t>토큰 </a:t>
            </a:r>
            <a:r>
              <a:rPr lang="en-US" altLang="ko-KR" b="1" dirty="0"/>
              <a:t>(Tokens) : </a:t>
            </a:r>
            <a:r>
              <a:rPr lang="ko-KR" altLang="en-US" dirty="0"/>
              <a:t>디자인 토큰을 플러그인으로 사용하는 하나의 방법론임</a:t>
            </a:r>
            <a:endParaRPr lang="en-US" altLang="ko-KR" dirty="0"/>
          </a:p>
          <a:p>
            <a:pPr lvl="2"/>
            <a:r>
              <a:rPr lang="ko-KR" altLang="en-US" b="1" dirty="0"/>
              <a:t>디자인 토큰 시스템 </a:t>
            </a:r>
            <a:r>
              <a:rPr lang="en-US" altLang="ko-KR" dirty="0"/>
              <a:t>: </a:t>
            </a:r>
            <a:r>
              <a:rPr lang="ko-KR" altLang="en-US" dirty="0"/>
              <a:t>여러 플랫폼과 디바이스에 걸쳐 디자인을 확장할 수 있는 기술</a:t>
            </a:r>
            <a:endParaRPr lang="en-US" altLang="ko-KR" dirty="0"/>
          </a:p>
          <a:p>
            <a:pPr lvl="2"/>
            <a:r>
              <a:rPr lang="ko-KR" altLang="en-US" dirty="0" err="1"/>
              <a:t>피그마의</a:t>
            </a:r>
            <a:r>
              <a:rPr lang="ko-KR" altLang="en-US" dirty="0"/>
              <a:t> 토큰 기능을 사용하면 개발자와의 핸드오프 과정이 손쉽게 이루어짐</a:t>
            </a:r>
            <a:endParaRPr lang="en-US" altLang="ko-KR" dirty="0"/>
          </a:p>
          <a:p>
            <a:pPr lvl="2"/>
            <a:r>
              <a:rPr lang="ko-KR" altLang="en-US" dirty="0" err="1"/>
              <a:t>깃허브</a:t>
            </a:r>
            <a:r>
              <a:rPr lang="ko-KR" altLang="en-US" dirty="0"/>
              <a:t> 동기화 기능으로 디자인과 개발을 연결하여 협업 과정이 수월해짐</a:t>
            </a:r>
            <a:r>
              <a:rPr lang="en-US" altLang="ko-KR" dirty="0"/>
              <a:t> </a:t>
            </a:r>
          </a:p>
          <a:p>
            <a:pPr lvl="3"/>
            <a:r>
              <a:rPr lang="en-US" altLang="ko-KR" dirty="0"/>
              <a:t> </a:t>
            </a:r>
            <a:r>
              <a:rPr lang="ko-KR" altLang="en-US" dirty="0" err="1"/>
              <a:t>피그마의</a:t>
            </a:r>
            <a:r>
              <a:rPr lang="ko-KR" altLang="en-US" dirty="0"/>
              <a:t> 토큰은 별도의 플러그인을 설치하여 사용함</a:t>
            </a:r>
            <a:endParaRPr lang="en-US" altLang="ko-KR" dirty="0"/>
          </a:p>
          <a:p>
            <a:pPr lvl="2"/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</p:spTree>
    <p:extLst>
      <p:ext uri="{BB962C8B-B14F-4D97-AF65-F5344CB8AC3E}">
        <p14:creationId xmlns:p14="http://schemas.microsoft.com/office/powerpoint/2010/main" val="3097788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토큰 플러그인 설치하기 </a:t>
            </a:r>
            <a:endParaRPr lang="en-US" altLang="ko-KR" b="1" dirty="0"/>
          </a:p>
          <a:p>
            <a:pPr lvl="2"/>
            <a:r>
              <a:rPr lang="ko-KR" altLang="en-US" dirty="0"/>
              <a:t>툴 바에서 리소스 툴</a:t>
            </a:r>
            <a:r>
              <a:rPr lang="en-US" altLang="ko-KR" dirty="0"/>
              <a:t>(    )</a:t>
            </a:r>
            <a:r>
              <a:rPr lang="ko-KR" altLang="en-US" dirty="0"/>
              <a:t>을 선택</a:t>
            </a:r>
            <a:endParaRPr lang="en-US" altLang="ko-KR" dirty="0"/>
          </a:p>
          <a:p>
            <a:pPr lvl="2"/>
            <a:r>
              <a:rPr lang="ko-KR" altLang="en-US" dirty="0"/>
              <a:t>세부 옵션에서 </a:t>
            </a:r>
            <a:r>
              <a:rPr lang="en-US" altLang="ko-KR" dirty="0"/>
              <a:t>[Plugins]</a:t>
            </a:r>
            <a:r>
              <a:rPr lang="ko-KR" altLang="en-US" dirty="0"/>
              <a:t>를 선택</a:t>
            </a:r>
            <a:endParaRPr lang="en-US" altLang="ko-KR" dirty="0"/>
          </a:p>
          <a:p>
            <a:pPr lvl="2"/>
            <a:r>
              <a:rPr lang="ko-KR" altLang="en-US" dirty="0"/>
              <a:t>검색 창에 ‘</a:t>
            </a:r>
            <a:r>
              <a:rPr lang="en-US" altLang="ko-KR" dirty="0"/>
              <a:t>Token’</a:t>
            </a:r>
            <a:r>
              <a:rPr lang="ko-KR" altLang="en-US" dirty="0"/>
              <a:t>을 입력 → </a:t>
            </a:r>
            <a:r>
              <a:rPr lang="en-US" altLang="ko-KR" dirty="0"/>
              <a:t>[Run] </a:t>
            </a:r>
            <a:r>
              <a:rPr lang="ko-KR" altLang="en-US" dirty="0"/>
              <a:t>버튼을 클릭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272F10-E6DC-6319-5B98-009AC515F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2" y="2276872"/>
            <a:ext cx="226722" cy="2316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23C10C1-4413-7911-5C96-FF863321D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772816"/>
            <a:ext cx="3463303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12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설치한 토큰 선택하기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80A5BD-6BF7-19C1-5269-653546B7A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276872"/>
            <a:ext cx="3744416" cy="418866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011C773-4E7B-F16F-8C88-E4FDBC89CFAD}"/>
              </a:ext>
            </a:extLst>
          </p:cNvPr>
          <p:cNvGrpSpPr/>
          <p:nvPr/>
        </p:nvGrpSpPr>
        <p:grpSpPr>
          <a:xfrm>
            <a:off x="4716016" y="2276872"/>
            <a:ext cx="3797876" cy="4248472"/>
            <a:chOff x="4716016" y="2276872"/>
            <a:chExt cx="3797876" cy="424847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D5E8B74-DB7F-46C7-6025-2B6126FA4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16016" y="2276872"/>
              <a:ext cx="3797876" cy="4248472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C406511-D157-D4D8-E6E6-EA14C81BD987}"/>
                </a:ext>
              </a:extLst>
            </p:cNvPr>
            <p:cNvSpPr/>
            <p:nvPr/>
          </p:nvSpPr>
          <p:spPr>
            <a:xfrm>
              <a:off x="5868144" y="2996952"/>
              <a:ext cx="576064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1710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설치한 토큰 선택하기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5F6C5D-04B2-BFC6-2AC0-34087BE4E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276872"/>
            <a:ext cx="7920880" cy="165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14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토큰 실행하기</a:t>
            </a:r>
            <a:endParaRPr lang="en-US" altLang="ko-KR" b="1" dirty="0"/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[New empty file]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버튼을 클릭하여 토큰을 실행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A2BE7C-D362-A78A-9810-EE47CC027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1700808"/>
            <a:ext cx="3146304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813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BCC9A2-A726-A5CA-E704-1D0C1FEAB1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피그마의</a:t>
            </a:r>
            <a:r>
              <a:rPr lang="ko-KR" altLang="en-US" dirty="0"/>
              <a:t> 기본 인터페이스를 알아본다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색상 스타일과 텍스트 스타일을 만들고 편집한다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디자인 토큰 시스템이 무엇인지 알아본다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피그마의</a:t>
            </a:r>
            <a:r>
              <a:rPr lang="ko-KR" altLang="en-US" dirty="0"/>
              <a:t> </a:t>
            </a:r>
            <a:r>
              <a:rPr lang="ko-KR" altLang="en-US" dirty="0" err="1"/>
              <a:t>컨스트레인트</a:t>
            </a:r>
            <a:r>
              <a:rPr lang="ko-KR" altLang="en-US" dirty="0"/>
              <a:t> 기능을 활용한 실습을 진행한다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오토레이아웃의</a:t>
            </a:r>
            <a:r>
              <a:rPr lang="ko-KR" altLang="en-US" dirty="0"/>
              <a:t> 기본 기능을 사용한다</a:t>
            </a:r>
            <a:r>
              <a:rPr lang="en-US" altLang="ko-KR" dirty="0"/>
              <a:t>.</a:t>
            </a:r>
            <a:r>
              <a:rPr lang="ko-KR" altLang="en-US" dirty="0"/>
              <a:t>디자인 시스템이 무엇인지 알아본다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47639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토큰에서 색상 지정하기</a:t>
            </a:r>
            <a:endParaRPr lang="en-US" altLang="ko-KR" b="1" dirty="0"/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[Color]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항목 우측의   를 클릭 → 색상을 선택하고 이름을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Blue.500’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으로 지정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628650" marR="0" lvl="3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0989B1"/>
              </a:buClr>
              <a:buSzPct val="96000"/>
              <a:buNone/>
              <a:tabLst/>
              <a:defRPr/>
            </a:pPr>
            <a:r>
              <a:rPr lang="en-US" altLang="ko-KR" b="1" dirty="0">
                <a:solidFill>
                  <a:srgbClr val="EF856D"/>
                </a:solidFill>
                <a:latin typeface="맑은 고딕"/>
                <a:ea typeface="맑은 고딕" panose="020B0503020000020004" pitchFamily="50" charset="-127"/>
              </a:rPr>
              <a:t>TIP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토큰에서는 온점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(.)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 그룹을 만드는 역할을 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F9ED34-FE17-305C-6AD1-2D81405D9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2276872"/>
            <a:ext cx="216024" cy="2160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E1659B-60C0-5807-C65B-1D70CFE3E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068960"/>
            <a:ext cx="5082280" cy="343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41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토큰에서 색상 스타일 확인하기</a:t>
            </a:r>
            <a:endParaRPr lang="en-US" altLang="ko-KR" b="1" dirty="0"/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토큰에서 생성한 색상 스타일은 </a:t>
            </a:r>
            <a:r>
              <a:rPr lang="ko-KR" altLang="en-US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피그마의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로컬 스타일에는 적용되지 않음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C56694-8AFD-7CF8-593F-B3D7A1373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636912"/>
            <a:ext cx="5826423" cy="386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86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 스타일과 로컬 스타일의 적용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토큰을 로컬 스타일에 적용하기 </a:t>
            </a:r>
            <a:endParaRPr lang="en-US" altLang="ko-KR" dirty="0"/>
          </a:p>
          <a:p>
            <a:pPr lvl="2"/>
            <a:r>
              <a:rPr lang="en-US" altLang="ko-KR" dirty="0"/>
              <a:t>[Styles &amp; Variables]</a:t>
            </a:r>
            <a:r>
              <a:rPr lang="ko-KR" altLang="en-US" dirty="0"/>
              <a:t>를 클릭 → </a:t>
            </a:r>
            <a:r>
              <a:rPr lang="en-US" altLang="ko-KR" dirty="0"/>
              <a:t>[Create styles]</a:t>
            </a:r>
            <a:r>
              <a:rPr lang="ko-KR" altLang="en-US" dirty="0"/>
              <a:t>를 선택 → </a:t>
            </a:r>
            <a:r>
              <a:rPr lang="en-US" altLang="ko-KR" dirty="0"/>
              <a:t>[Create] </a:t>
            </a:r>
            <a:r>
              <a:rPr lang="ko-KR" altLang="en-US" dirty="0"/>
              <a:t>버튼을 클릭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8F3F32C-5415-BDA4-0B7A-C39A0D584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0"/>
            <a:ext cx="2561382" cy="35010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3D4FBEB-2950-0736-37EC-6066CDBE9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3645024"/>
            <a:ext cx="4427984" cy="2889936"/>
          </a:xfrm>
          <a:prstGeom prst="rect">
            <a:avLst/>
          </a:prstGeom>
        </p:spPr>
      </p:pic>
      <p:sp>
        <p:nvSpPr>
          <p:cNvPr id="4" name="곱하기 기호 3">
            <a:extLst>
              <a:ext uri="{FF2B5EF4-FFF2-40B4-BE49-F238E27FC236}">
                <a16:creationId xmlns:a16="http://schemas.microsoft.com/office/drawing/2014/main" id="{BED9B3AE-AF05-46B3-9B90-066F58DD544E}"/>
              </a:ext>
            </a:extLst>
          </p:cNvPr>
          <p:cNvSpPr/>
          <p:nvPr/>
        </p:nvSpPr>
        <p:spPr>
          <a:xfrm>
            <a:off x="-684584" y="1628800"/>
            <a:ext cx="9721080" cy="655272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606981-76FC-43D2-AF4B-DD4F6C22B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79" y="3399946"/>
            <a:ext cx="3314240" cy="25474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2BD15D-1EAF-4D54-856E-DB794F17A9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640" y="3413103"/>
            <a:ext cx="1209330" cy="16913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A3BD4BB-2882-4B85-9C51-54E9B4BEAB3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542" y="3399946"/>
            <a:ext cx="1967251" cy="18000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0515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 스타일과 로컬 스타일의 적용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로컬 스타일을 토큰으로 불러오기 </a:t>
            </a:r>
            <a:endParaRPr lang="en-US" altLang="ko-KR" dirty="0"/>
          </a:p>
          <a:p>
            <a:pPr lvl="2"/>
            <a:r>
              <a:rPr lang="en-US" altLang="ko-KR" dirty="0"/>
              <a:t>[Styles &amp; Variables]</a:t>
            </a:r>
            <a:r>
              <a:rPr lang="ko-KR" altLang="en-US" dirty="0"/>
              <a:t>를 클릭 → </a:t>
            </a:r>
            <a:r>
              <a:rPr lang="en-US" altLang="ko-KR" dirty="0"/>
              <a:t>[Import Styles]</a:t>
            </a:r>
            <a:r>
              <a:rPr lang="ko-KR" altLang="en-US" dirty="0"/>
              <a:t>를 선택 → </a:t>
            </a:r>
            <a:r>
              <a:rPr lang="en-US" altLang="ko-KR" dirty="0"/>
              <a:t>[Import]</a:t>
            </a:r>
            <a:r>
              <a:rPr lang="ko-KR" altLang="en-US" dirty="0"/>
              <a:t>버튼을 클릭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D1902C-928E-A79A-7A27-0D5FE3160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284984"/>
            <a:ext cx="7175234" cy="23762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6A28478-7F4D-41F9-A5FD-204B7F3EBB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59" y="5157192"/>
            <a:ext cx="2057122" cy="14057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234421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 스타일과 로컬 스타일의 적용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로컬 스타일을 토큰으로 불러오기 </a:t>
            </a:r>
            <a:endParaRPr lang="en-US" altLang="ko-KR" dirty="0"/>
          </a:p>
          <a:p>
            <a:pPr lvl="2"/>
            <a:r>
              <a:rPr lang="ko-KR" altLang="en-US" dirty="0"/>
              <a:t>불러오고자 하는 스타일 옆의    </a:t>
            </a:r>
            <a:r>
              <a:rPr lang="ko-KR" altLang="en-US" dirty="0" err="1"/>
              <a:t>를</a:t>
            </a:r>
            <a:r>
              <a:rPr lang="ko-KR" altLang="en-US" dirty="0"/>
              <a:t> 클릭 → 우측 상단의    </a:t>
            </a:r>
            <a:r>
              <a:rPr lang="ko-KR" altLang="en-US" dirty="0" err="1"/>
              <a:t>를</a:t>
            </a:r>
            <a:r>
              <a:rPr lang="ko-KR" altLang="en-US" dirty="0"/>
              <a:t> 클릭하여 창을 닫음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2E3550-11E5-78F0-CD4C-794516EA9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2780928"/>
            <a:ext cx="216024" cy="2160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968F7A8-3C0B-5431-A066-B51335BF8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2763332"/>
            <a:ext cx="216024" cy="2016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FBF7DAB-ED0E-DE52-14A5-879B548EA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3140968"/>
            <a:ext cx="6644158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162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 스타일과 로컬 스타일의 적용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등록된 토큰과 코드 확인하기 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D13C42-C6A6-1C39-FFF0-1F2D348AE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636912"/>
            <a:ext cx="5599534" cy="382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891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tx1"/>
                </a:solidFill>
              </a:rPr>
              <a:t>컨스트레인트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03</a:t>
            </a:r>
            <a:endParaRPr lang="ko-KR" altLang="en-US" dirty="0"/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89D3C978-693F-4EF7-12FE-5189A7C67A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356992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컨스트레인트를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활용한 반응형 예제 실습</a:t>
            </a:r>
          </a:p>
        </p:txBody>
      </p:sp>
    </p:spTree>
    <p:extLst>
      <p:ext uri="{BB962C8B-B14F-4D97-AF65-F5344CB8AC3E}">
        <p14:creationId xmlns:p14="http://schemas.microsoft.com/office/powerpoint/2010/main" val="33746040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컨스트레인트의</a:t>
            </a:r>
            <a:r>
              <a:rPr lang="ko-KR" altLang="en-US" dirty="0"/>
              <a:t> 이해</a:t>
            </a:r>
            <a:endParaRPr lang="en-US" altLang="ko-KR" dirty="0"/>
          </a:p>
          <a:p>
            <a:pPr lvl="2"/>
            <a:r>
              <a:rPr lang="ko-KR" altLang="en-US" b="1" dirty="0" err="1"/>
              <a:t>컨스트레인트</a:t>
            </a:r>
            <a:r>
              <a:rPr lang="ko-KR" altLang="en-US" b="1" dirty="0"/>
              <a:t> </a:t>
            </a:r>
            <a:r>
              <a:rPr lang="en-US" altLang="ko-KR" b="1" dirty="0"/>
              <a:t>(Constraint) : </a:t>
            </a:r>
            <a:r>
              <a:rPr lang="ko-KR" altLang="en-US" dirty="0"/>
              <a:t>다양한 디바이스 크기에 맞게 디자인을 변경해야 할 때 사용하는 기능임</a:t>
            </a:r>
            <a:endParaRPr lang="en-US" altLang="ko-KR" dirty="0"/>
          </a:p>
          <a:p>
            <a:pPr lvl="2"/>
            <a:r>
              <a:rPr lang="ko-KR" altLang="en-US" dirty="0"/>
              <a:t>화면의 크기가 늘어나거나 줄어들어도 원래의 위치에 구성 요소가 존재하도록 함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40AF35-D7D6-F9DE-586C-889E86D57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5" y="3068961"/>
            <a:ext cx="4106994" cy="266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672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2DCD41C-E60B-D902-C6E1-0E8E15F57AFE}"/>
              </a:ext>
            </a:extLst>
          </p:cNvPr>
          <p:cNvGrpSpPr/>
          <p:nvPr/>
        </p:nvGrpSpPr>
        <p:grpSpPr>
          <a:xfrm>
            <a:off x="971600" y="1844824"/>
            <a:ext cx="7416824" cy="4248472"/>
            <a:chOff x="971600" y="1844824"/>
            <a:chExt cx="7416824" cy="424847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157D19F-34B3-43B8-89F5-297EB59D7714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0E7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B8CF44E-D955-CAFF-2E10-BD972EE8D538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FC5B4BA-A087-2BC4-D1CC-2DC24007F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2348880"/>
            <a:ext cx="5304456" cy="36004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F406DA-1596-8442-6EB8-8C4D66F2D073}"/>
              </a:ext>
            </a:extLst>
          </p:cNvPr>
          <p:cNvSpPr/>
          <p:nvPr/>
        </p:nvSpPr>
        <p:spPr>
          <a:xfrm>
            <a:off x="2771800" y="6093296"/>
            <a:ext cx="5616624" cy="43204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https://bit.ly/3sUofar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11A98E-C807-3008-1401-34B138753991}"/>
              </a:ext>
            </a:extLst>
          </p:cNvPr>
          <p:cNvSpPr/>
          <p:nvPr/>
        </p:nvSpPr>
        <p:spPr>
          <a:xfrm>
            <a:off x="971600" y="6093296"/>
            <a:ext cx="1800200" cy="43204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실습 파일 링크</a:t>
            </a:r>
          </a:p>
        </p:txBody>
      </p:sp>
    </p:spTree>
    <p:extLst>
      <p:ext uri="{BB962C8B-B14F-4D97-AF65-F5344CB8AC3E}">
        <p14:creationId xmlns:p14="http://schemas.microsoft.com/office/powerpoint/2010/main" val="17389856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 err="1"/>
              <a:t>컨스트레인트</a:t>
            </a:r>
            <a:r>
              <a:rPr lang="ko-KR" altLang="en-US" b="1" dirty="0"/>
              <a:t> 예제 파일 복제하기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컨스트레인트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예제 파일 열기→ 제목 옆 ∨ 클릭 →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[Duplicate to your drafts]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선택</a:t>
            </a: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BDF7E34-2B16-2CAD-8E2A-5F9682D1B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636912"/>
            <a:ext cx="3439005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7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tx1"/>
                </a:solidFill>
              </a:rPr>
              <a:t>피그마</a:t>
            </a:r>
            <a:r>
              <a:rPr lang="ko-KR" altLang="en-US" dirty="0">
                <a:solidFill>
                  <a:schemeClr val="tx1"/>
                </a:solidFill>
              </a:rPr>
              <a:t> 소개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01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9A3D31A4-948C-AAFF-35C8-013BBEB358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356992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피그마의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이해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클라우드 버전의 사용</a:t>
            </a:r>
          </a:p>
        </p:txBody>
      </p:sp>
    </p:spTree>
    <p:extLst>
      <p:ext uri="{BB962C8B-B14F-4D97-AF65-F5344CB8AC3E}">
        <p14:creationId xmlns:p14="http://schemas.microsoft.com/office/powerpoint/2010/main" val="6732546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3F541-38C6-C65E-6BB7-3C0C9ED36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7ED392C-A878-9EC9-B877-943EC99A79F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프레임 크기 확인하기</a:t>
            </a:r>
            <a:endParaRPr lang="en-US" altLang="ko-KR" b="1" dirty="0"/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Constraints’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프레임 선택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→ 상하좌우 변화 확인 → 크기 변화 없음 확인 후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[Ctrl] + [Z]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EA88BE6-F62F-2052-63EE-F68C642DD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8C41E8-4B4D-3889-479D-8CD0E19C3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636911"/>
            <a:ext cx="5760640" cy="384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689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71313-D479-3BAF-04B9-FB1D9CDBD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F664A99-D57E-87D1-DF76-25370F56149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 err="1"/>
              <a:t>컨스트레인트</a:t>
            </a:r>
            <a:r>
              <a:rPr lang="ko-KR" altLang="en-US" b="1" dirty="0"/>
              <a:t> 옵션 확인하기</a:t>
            </a:r>
            <a:endParaRPr lang="en-US" altLang="ko-KR" b="1" dirty="0"/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탑 컨테이너 선택 →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[Constraints]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 옵션 값 확인</a:t>
            </a: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7529BDA-57EA-E9EF-0085-242725C6F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12CFC9-6BA1-78C5-8E64-DA4360AE3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636912"/>
            <a:ext cx="7930328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988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51395-4CFF-7C19-AB45-CD0868D63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E3D7549-D9DD-20D2-B3DA-52B6FB15CC3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좌우 옵션 변경하기</a:t>
            </a:r>
            <a:endParaRPr lang="en-US" altLang="ko-KR" b="1" dirty="0"/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[Constraints]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좌우 옵션을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‘Left and right’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 선택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95A4F4E-9DB6-AE37-DC99-D8C56D3A4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A04963-CBFA-E1BA-BB59-AD01F5C50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5" y="2708920"/>
            <a:ext cx="4591693" cy="37444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C40C54-7A40-14E3-6802-3DB5EB861559}"/>
              </a:ext>
            </a:extLst>
          </p:cNvPr>
          <p:cNvSpPr txBox="1"/>
          <p:nvPr/>
        </p:nvSpPr>
        <p:spPr>
          <a:xfrm>
            <a:off x="5724128" y="4293096"/>
            <a:ext cx="2880320" cy="30963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[Constraints]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옵션 창에서</a:t>
            </a:r>
            <a:r>
              <a:rPr kumimoji="0" lang="en-US" altLang="ko-KR" sz="1400" dirty="0">
                <a:latin typeface="맑은 고딕"/>
                <a:ea typeface="맑은 고딕" panose="020B0503020000020004" pitchFamily="50" charset="-127"/>
              </a:rPr>
              <a:t>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선택하지 않고</a:t>
            </a:r>
            <a:endParaRPr kumimoji="0" lang="en-US" altLang="ko-KR" sz="1400" dirty="0"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화면에 보이는 상하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좌우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막대를 클릭하여 지정해도 됨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746772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E60DB-BE0B-4873-B6F7-007FAF939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E2C33EB-2677-B33C-EE34-72986ABE4AC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프레임 크기 변경하기</a:t>
            </a:r>
            <a:endParaRPr lang="en-US" altLang="ko-KR" b="1" dirty="0"/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‘Constraints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’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프레임 선택 → 프레임 크기 변경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28650" lvl="3" indent="0">
              <a:buNone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8A01635-467A-981B-8D57-CC6E43799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5B6CED-9B3C-918E-2FF3-DE5F2E9AF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7" y="2636912"/>
            <a:ext cx="6372915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214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526B3-B4D9-9D1F-2E10-25BBBE567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8831FB4-5440-37EE-6DE0-2A3FABDDAAF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‘아이콘 </a:t>
            </a:r>
            <a:r>
              <a:rPr lang="en-US" altLang="ko-KR" b="1" dirty="0"/>
              <a:t>1’ </a:t>
            </a:r>
            <a:r>
              <a:rPr lang="ko-KR" altLang="en-US" b="1" dirty="0"/>
              <a:t>옵션 설정하기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28650" lvl="3" indent="0">
              <a:buNone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92EE9B-78BE-E7CF-068A-D51353A43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1B6A2A-78A3-35DD-28A6-327AF5959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170256"/>
            <a:ext cx="7056784" cy="430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892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B9686-D455-0AFD-5A6C-FCEBEC6D9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76FFBE2-DA55-537D-27BF-863D4BE5D76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‘아이콘 </a:t>
            </a:r>
            <a:r>
              <a:rPr lang="en-US" altLang="ko-KR" b="1" dirty="0"/>
              <a:t>3’ </a:t>
            </a:r>
            <a:r>
              <a:rPr lang="ko-KR" altLang="en-US" b="1" dirty="0"/>
              <a:t>옵션 설정하기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28650" lvl="3" indent="0">
              <a:buNone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9643E7-7881-4779-4E69-79138FB0C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ABB4B2-A643-66C3-9D83-E86C407C5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199172"/>
            <a:ext cx="7848872" cy="245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572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26ED3-0C42-0056-4B47-C7F543696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A0C7442-312A-CFB8-F70D-35078F08C4E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‘아이콘 </a:t>
            </a:r>
            <a:r>
              <a:rPr lang="en-US" altLang="ko-KR" b="1" dirty="0"/>
              <a:t>2’ </a:t>
            </a:r>
            <a:r>
              <a:rPr lang="ko-KR" altLang="en-US" b="1" dirty="0"/>
              <a:t>옵션 설정하기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28650" lvl="3" indent="0">
              <a:buNone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08C04BA-B8BF-F3CF-7201-6FF5A89CC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018D5C-BCFF-A7EF-47A6-B11C81B54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132856"/>
            <a:ext cx="7776864" cy="279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521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49E10-118D-70DC-E928-E2A00EC6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2B67D3D-B269-8B2F-9494-478D150D98A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프레임 크기 확인하기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‘Constraints’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프레임 선택 → 프레임 크기 변경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 우측에 고정됨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628650" lvl="3" indent="0">
              <a:buNone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BBA89-44DE-B417-84D2-EA8181D6B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EE2023-7C44-29A4-75B8-E3998CF29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051239"/>
            <a:ext cx="4248472" cy="353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0375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B16A6-9744-8BFB-D62D-06876700D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7702901-9D89-E2DD-03D6-AF265C7A690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로고 옵션 설정하기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로고 선택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→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좌우 값을 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Center’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 지정하고 상하는 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Top’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으로 설정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2354D54-18FC-8ED8-6E13-B9C9D83D9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96D1B1-4C8D-DF47-C250-27264D04C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7" y="2708920"/>
            <a:ext cx="4409899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871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F2D7B-1393-EF0A-ACAA-0B04ADFE9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B759371-A179-5678-391A-A681E40E640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로고 옵션 설정하기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AF3084-192A-B956-AAAF-DC38D9471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grpSp>
        <p:nvGrpSpPr>
          <p:cNvPr id="3" name="Google Shape;168;p13">
            <a:extLst>
              <a:ext uri="{FF2B5EF4-FFF2-40B4-BE49-F238E27FC236}">
                <a16:creationId xmlns:a16="http://schemas.microsoft.com/office/drawing/2014/main" id="{5D92DE1C-E830-8F4A-F326-578AFCE3C1AA}"/>
              </a:ext>
            </a:extLst>
          </p:cNvPr>
          <p:cNvGrpSpPr/>
          <p:nvPr/>
        </p:nvGrpSpPr>
        <p:grpSpPr>
          <a:xfrm>
            <a:off x="683568" y="2204864"/>
            <a:ext cx="7948172" cy="4567782"/>
            <a:chOff x="656275" y="1772815"/>
            <a:chExt cx="7948172" cy="4567782"/>
          </a:xfrm>
        </p:grpSpPr>
        <p:sp>
          <p:nvSpPr>
            <p:cNvPr id="4" name="Google Shape;169;p13">
              <a:extLst>
                <a:ext uri="{FF2B5EF4-FFF2-40B4-BE49-F238E27FC236}">
                  <a16:creationId xmlns:a16="http://schemas.microsoft.com/office/drawing/2014/main" id="{3B234AA5-34C9-98D6-1A90-E106821ADBB5}"/>
                </a:ext>
              </a:extLst>
            </p:cNvPr>
            <p:cNvSpPr/>
            <p:nvPr/>
          </p:nvSpPr>
          <p:spPr>
            <a:xfrm>
              <a:off x="671974" y="1772815"/>
              <a:ext cx="7920000" cy="4032449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318C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Google Shape;170;p13">
              <a:extLst>
                <a:ext uri="{FF2B5EF4-FFF2-40B4-BE49-F238E27FC236}">
                  <a16:creationId xmlns:a16="http://schemas.microsoft.com/office/drawing/2014/main" id="{DB4AEC0D-269E-9488-DAE6-146A3469C241}"/>
                </a:ext>
              </a:extLst>
            </p:cNvPr>
            <p:cNvSpPr txBox="1"/>
            <p:nvPr/>
          </p:nvSpPr>
          <p:spPr>
            <a:xfrm>
              <a:off x="671974" y="2325998"/>
              <a:ext cx="7932473" cy="4014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로고의 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[Constraints]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메뉴의 좌우 옵션을 ‘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Left and right’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 설정하고 프레임의 크기를 변경하면 탑 컨테이너와 같이 로고도 좌우로 늘어남</a:t>
              </a:r>
              <a:endParaRPr lang="en-US" altLang="ko-KR" sz="16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따라서 위치를 중앙에 두고자 할 때는 ‘</a:t>
              </a:r>
              <a:r>
                <a:rPr lang="en-US" altLang="ko-KR" sz="16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Center’ </a:t>
              </a:r>
              <a:r>
                <a:rPr lang="ko-KR" altLang="en-US" sz="16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옵션을 지정</a:t>
              </a:r>
              <a:endParaRPr lang="ko-KR" altLang="en-US" sz="16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" name="Google Shape;171;p13">
              <a:extLst>
                <a:ext uri="{FF2B5EF4-FFF2-40B4-BE49-F238E27FC236}">
                  <a16:creationId xmlns:a16="http://schemas.microsoft.com/office/drawing/2014/main" id="{58ACA26D-5F36-54B7-185C-023B7587471F}"/>
                </a:ext>
              </a:extLst>
            </p:cNvPr>
            <p:cNvSpPr/>
            <p:nvPr/>
          </p:nvSpPr>
          <p:spPr>
            <a:xfrm>
              <a:off x="656275" y="1772816"/>
              <a:ext cx="1511728" cy="432048"/>
            </a:xfrm>
            <a:prstGeom prst="rect">
              <a:avLst/>
            </a:prstGeom>
            <a:solidFill>
              <a:srgbClr val="318C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하나 더 알기</a:t>
              </a:r>
              <a:endParaRPr/>
            </a:p>
          </p:txBody>
        </p:sp>
        <p:sp>
          <p:nvSpPr>
            <p:cNvPr id="8" name="Google Shape;172;p13">
              <a:extLst>
                <a:ext uri="{FF2B5EF4-FFF2-40B4-BE49-F238E27FC236}">
                  <a16:creationId xmlns:a16="http://schemas.microsoft.com/office/drawing/2014/main" id="{89A63FAE-C270-3D5D-3682-F55922FD0DAC}"/>
                </a:ext>
              </a:extLst>
            </p:cNvPr>
            <p:cNvSpPr txBox="1"/>
            <p:nvPr/>
          </p:nvSpPr>
          <p:spPr>
            <a:xfrm>
              <a:off x="2240451" y="1772816"/>
              <a:ext cx="5744941" cy="432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479D"/>
                </a:buClr>
                <a:buSzPts val="1600"/>
                <a:buFont typeface="Noto Sans Symbols"/>
                <a:buNone/>
              </a:pPr>
              <a:r>
                <a:rPr lang="en-US" altLang="ko-KR" sz="16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[Constraints] </a:t>
              </a:r>
              <a:r>
                <a:rPr lang="ko-KR" altLang="en-US" sz="16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메뉴의 ‘</a:t>
              </a:r>
              <a:r>
                <a:rPr lang="en-US" altLang="ko-KR" sz="16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Center’ </a:t>
              </a:r>
              <a:r>
                <a:rPr lang="ko-KR" altLang="en-US" sz="16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옵션</a:t>
              </a:r>
            </a:p>
          </p:txBody>
        </p:sp>
      </p:grpSp>
      <p:pic>
        <p:nvPicPr>
          <p:cNvPr id="10" name="그림 9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1F83A4CA-03E1-453B-5622-0CC3AC2C3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933056"/>
            <a:ext cx="5028610" cy="219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083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피그마의</a:t>
            </a:r>
            <a:r>
              <a:rPr lang="ko-KR" altLang="en-US" dirty="0"/>
              <a:t> 이해</a:t>
            </a:r>
            <a:endParaRPr lang="en-US" altLang="ko-KR" dirty="0"/>
          </a:p>
          <a:p>
            <a:pPr lvl="2"/>
            <a:r>
              <a:rPr lang="ko-KR" altLang="en-US" dirty="0" err="1"/>
              <a:t>피그마는</a:t>
            </a:r>
            <a:r>
              <a:rPr lang="ko-KR" altLang="en-US" dirty="0"/>
              <a:t> 디자이너가 한 공간에서 실시간으로 협업할 수 있도록 만들어진 디자인 툴</a:t>
            </a:r>
            <a:endParaRPr lang="en-US" altLang="ko-KR" dirty="0"/>
          </a:p>
          <a:p>
            <a:pPr lvl="2"/>
            <a:r>
              <a:rPr lang="ko-KR" altLang="en-US" dirty="0"/>
              <a:t>웹에서 여러 사람이 동시에 하나의 파일을 작업하고 안전하게 저장할 수 있도록 </a:t>
            </a:r>
            <a:r>
              <a:rPr lang="ko-KR" altLang="en-US" dirty="0" err="1"/>
              <a:t>도와줌</a:t>
            </a:r>
            <a:endParaRPr lang="en-US" altLang="ko-KR" dirty="0"/>
          </a:p>
          <a:p>
            <a:pPr lvl="2"/>
            <a:r>
              <a:rPr lang="en-US" altLang="ko-KR" dirty="0"/>
              <a:t> </a:t>
            </a:r>
            <a:r>
              <a:rPr lang="ko-KR" altLang="en-US" b="1" dirty="0"/>
              <a:t>공식 사이트 주소 </a:t>
            </a:r>
            <a:r>
              <a:rPr lang="en-US" altLang="ko-KR" b="1" dirty="0"/>
              <a:t>:</a:t>
            </a:r>
            <a:r>
              <a:rPr lang="en-US" altLang="ko-KR" dirty="0"/>
              <a:t> ‘Figma.com’</a:t>
            </a:r>
          </a:p>
          <a:p>
            <a:pPr lvl="2"/>
            <a:r>
              <a:rPr lang="ko-KR" altLang="en-US" dirty="0" err="1"/>
              <a:t>피그마는</a:t>
            </a:r>
            <a:r>
              <a:rPr lang="ko-KR" altLang="en-US" dirty="0"/>
              <a:t> 인터넷이 연결된 곳이라면 언제 어디서나 브라우저로 작업을 할 수 있음</a:t>
            </a:r>
            <a:endParaRPr lang="en-US" altLang="ko-KR" dirty="0"/>
          </a:p>
          <a:p>
            <a:pPr lvl="2"/>
            <a:r>
              <a:rPr lang="ko-KR" altLang="en-US" dirty="0"/>
              <a:t>또한 웹의 자동 저장 기능으로 클라우드 버전을 더 많이 사용함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피그마</a:t>
            </a:r>
            <a:r>
              <a:rPr lang="ko-KR" altLang="en-US" dirty="0"/>
              <a:t> 소개</a:t>
            </a:r>
          </a:p>
        </p:txBody>
      </p:sp>
    </p:spTree>
    <p:extLst>
      <p:ext uri="{BB962C8B-B14F-4D97-AF65-F5344CB8AC3E}">
        <p14:creationId xmlns:p14="http://schemas.microsoft.com/office/powerpoint/2010/main" val="4582406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D42DA-7731-02DE-B9BF-1AD39CAA7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AB6EC9A-A324-E06C-45E0-F33D237E4D8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이미지 옵션 설정하기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이미지 클릭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→ [Constraints]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메뉴의 옵션을 좌우 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Left and right’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 지정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913A75D-C3CF-F857-9C7E-0A5A04071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FCAFB6-0DF1-82F4-5A55-97981CB8B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708920"/>
            <a:ext cx="4809076" cy="38884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1BABB9-823C-B460-0925-32744943341F}"/>
              </a:ext>
            </a:extLst>
          </p:cNvPr>
          <p:cNvSpPr txBox="1"/>
          <p:nvPr/>
        </p:nvSpPr>
        <p:spPr>
          <a:xfrm>
            <a:off x="6012160" y="3789040"/>
            <a:ext cx="2952328" cy="273630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BA3CBE-EB9C-EFD6-024D-1487EE6CA929}"/>
              </a:ext>
            </a:extLst>
          </p:cNvPr>
          <p:cNvSpPr txBox="1"/>
          <p:nvPr/>
        </p:nvSpPr>
        <p:spPr>
          <a:xfrm>
            <a:off x="6012160" y="4725144"/>
            <a:ext cx="4032448" cy="31466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‘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Scale’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옵션으로 지정하면 결과는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비슷하지만 프레임의 수직 길이에 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따라서 이미지의 위치가 달라짐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2980780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BA270-494B-D571-6BCD-FCA4136F0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4F58395-CE2C-EDD2-8DDC-F4BA8F56316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 err="1"/>
              <a:t>푸터</a:t>
            </a:r>
            <a:r>
              <a:rPr lang="ko-KR" altLang="en-US" b="1" dirty="0"/>
              <a:t> 옵션 설정하기 </a:t>
            </a:r>
            <a:endParaRPr lang="en-US" altLang="ko-KR" b="1" dirty="0"/>
          </a:p>
          <a:p>
            <a:pPr lvl="2"/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[Constraints]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메뉴의 옵션  좌우 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Left and right’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→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상하 값을 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Bottom’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으로 지정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E9B7B7-8B63-6A2F-C287-A91FFC760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F92A81-7867-E755-7B4A-33985CA7D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4245943" cy="406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3764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036EA-0C19-D8C8-42D2-4D98D5AB7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82D4398-F540-D1EA-C9DC-31C193D2D7E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13 </a:t>
            </a:r>
            <a:r>
              <a:rPr lang="ko-KR" altLang="en-US" b="1" dirty="0"/>
              <a:t>프레임 크기 확인하기 </a:t>
            </a:r>
            <a:endParaRPr lang="en-US" altLang="ko-KR" b="1" dirty="0"/>
          </a:p>
          <a:p>
            <a:pPr lvl="2"/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Constraints’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프레임을 선택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→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프레임 크기를 변경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CA58ED-47D0-D04D-351C-8BDC06508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E869D5-14A9-B8E6-9DEC-7543677B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636911"/>
            <a:ext cx="2376264" cy="40332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02B031-E9EB-4D83-9343-80E36D59A044}"/>
              </a:ext>
            </a:extLst>
          </p:cNvPr>
          <p:cNvSpPr txBox="1"/>
          <p:nvPr/>
        </p:nvSpPr>
        <p:spPr>
          <a:xfrm>
            <a:off x="3131840" y="5301208"/>
            <a:ext cx="4601306" cy="1343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3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EF856D"/>
                </a:solidFill>
                <a:latin typeface="+mn-ea"/>
                <a:ea typeface="+mn-ea"/>
              </a:rPr>
              <a:t>TIP</a:t>
            </a:r>
            <a:r>
              <a:rPr lang="ko-KR" altLang="en-US" sz="1400" b="1" dirty="0">
                <a:solidFill>
                  <a:srgbClr val="EF856D"/>
                </a:solidFill>
                <a:latin typeface="+mn-ea"/>
                <a:ea typeface="+mn-ea"/>
              </a:rPr>
              <a:t> </a:t>
            </a:r>
            <a:r>
              <a:rPr lang="ko-KR" altLang="en-US" sz="1400" dirty="0" err="1">
                <a:latin typeface="+mn-ea"/>
                <a:ea typeface="+mn-ea"/>
              </a:rPr>
              <a:t>컨스트레인트</a:t>
            </a:r>
            <a:r>
              <a:rPr lang="ko-KR" altLang="en-US" sz="1400" dirty="0">
                <a:latin typeface="+mn-ea"/>
                <a:ea typeface="+mn-ea"/>
              </a:rPr>
              <a:t> 실습은 결과를 나중에 한번에 확인하면 어디서 잘못되었는지 파악하기가 어려우므로</a:t>
            </a:r>
            <a:r>
              <a:rPr lang="en-US" altLang="ko-KR" sz="1400" dirty="0">
                <a:latin typeface="+mn-ea"/>
                <a:ea typeface="+mn-ea"/>
              </a:rPr>
              <a:t> [Constraints] </a:t>
            </a:r>
            <a:r>
              <a:rPr lang="ko-KR" altLang="en-US" sz="1400" dirty="0">
                <a:latin typeface="+mn-ea"/>
                <a:ea typeface="+mn-ea"/>
              </a:rPr>
              <a:t>옵션을 적용하고 나면 결과를 바로 확인하는 것이 좋음</a:t>
            </a:r>
            <a:endParaRPr lang="en-US" altLang="ko-KR" sz="1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763156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A97FC-3AA6-EE8A-C083-2594B4F3E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925EEBA-9303-BB56-2EDF-0CD252161A8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14 </a:t>
            </a:r>
            <a:r>
              <a:rPr lang="ko-KR" altLang="en-US" b="1" dirty="0"/>
              <a:t>하단 로고 옵션 설정하기</a:t>
            </a:r>
            <a:endParaRPr lang="en-US" altLang="ko-KR" b="1" dirty="0"/>
          </a:p>
          <a:p>
            <a:pPr lvl="2"/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하단 로고를 선택 →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[Constraints]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메뉴 옵션의 좌우 값을 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Center’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 지정 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2"/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상하 값은 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Bottom’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으로 지정</a:t>
            </a: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EF7CFB-AED8-5FBE-EC1A-D3042A5CB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38144F-0921-1F73-AC41-248106112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6582694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923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00AAF-95A6-32F6-6F2B-BAF0FFCA3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D7DACDE-ECA4-CB71-B7D6-37EEEF14F1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15 </a:t>
            </a:r>
            <a:r>
              <a:rPr lang="ko-KR" altLang="en-US" b="1" dirty="0"/>
              <a:t>프레임 크기 확인하기</a:t>
            </a:r>
            <a:endParaRPr lang="en-US" altLang="ko-KR" b="1" dirty="0"/>
          </a:p>
          <a:p>
            <a:pPr lvl="2"/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872F767-FAA7-6FB0-D3E9-578399D78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30FE06-4C9C-1910-A581-C1BC37FDA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132856"/>
            <a:ext cx="4916710" cy="464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955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47459-11AB-F54B-2E97-98F31AAB1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45A5FC0-7449-C149-73DF-303A6413A9D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16 </a:t>
            </a:r>
            <a:r>
              <a:rPr lang="ko-KR" altLang="en-US" b="1" dirty="0"/>
              <a:t>두 줄 텍스트 옵션 설정하기</a:t>
            </a:r>
            <a:endParaRPr lang="en-US" altLang="ko-KR" b="1" dirty="0"/>
          </a:p>
          <a:p>
            <a:pPr lvl="2"/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CA6B52F-B03E-6337-02F8-125DEB884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AE16DD-EC11-3151-476E-DB5A774F9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276872"/>
            <a:ext cx="7540530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407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1B42C-DD20-6814-185E-948614598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4F88051-9067-6513-20DF-3F1CBAF9685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17 </a:t>
            </a:r>
            <a:r>
              <a:rPr lang="ko-KR" altLang="en-US" b="1" dirty="0"/>
              <a:t>텍스트 위치 확인하기</a:t>
            </a:r>
            <a:endParaRPr lang="en-US" altLang="ko-KR" b="1" dirty="0"/>
          </a:p>
          <a:p>
            <a:pPr lvl="2"/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A9E152-C47E-EFB4-8FC2-B266F426C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7ADFFA-BA78-7258-DBE9-E898559FD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204864"/>
            <a:ext cx="3061882" cy="453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427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D4995-B1D6-5B1B-EB6B-CB9AC5FC1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ED3F509-99B5-06C2-4373-732A39DCF70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18 </a:t>
            </a:r>
            <a:r>
              <a:rPr lang="ko-KR" altLang="en-US" b="1" dirty="0"/>
              <a:t>텍스트 옵션 설정하기</a:t>
            </a:r>
            <a:endParaRPr lang="en-US" altLang="ko-KR" b="1" dirty="0"/>
          </a:p>
          <a:p>
            <a:pPr lvl="2"/>
            <a:r>
              <a:rPr lang="ko-KR" altLang="en-US" dirty="0"/>
              <a:t>입력한 문장을 프레임의 크기와 상관없이 고정 </a:t>
            </a:r>
            <a:r>
              <a:rPr lang="en-US" altLang="ko-KR" dirty="0"/>
              <a:t>→ </a:t>
            </a:r>
            <a:r>
              <a:rPr lang="ko-KR" altLang="en-US" dirty="0"/>
              <a:t>좌우 옵션 ‘</a:t>
            </a:r>
            <a:r>
              <a:rPr lang="en-US" altLang="ko-KR" dirty="0"/>
              <a:t>Center’</a:t>
            </a:r>
          </a:p>
          <a:p>
            <a:pPr lvl="2"/>
            <a:r>
              <a:rPr lang="ko-KR" altLang="en-US" dirty="0"/>
              <a:t>텍스트 상자의 크기가 프레임의 크기에 따라 변화 </a:t>
            </a:r>
            <a:r>
              <a:rPr lang="en-US" altLang="ko-KR" dirty="0"/>
              <a:t>→</a:t>
            </a:r>
            <a:r>
              <a:rPr lang="ko-KR" altLang="en-US" dirty="0"/>
              <a:t> 좌우 옵션 ‘</a:t>
            </a:r>
            <a:r>
              <a:rPr lang="en-US" altLang="ko-KR" dirty="0"/>
              <a:t>Left and right’</a:t>
            </a:r>
          </a:p>
          <a:p>
            <a:pPr lvl="2"/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2E77BE9-DEE7-0598-0921-A73914EAF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2B4880-5567-DF07-A5AE-9837F58E0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068960"/>
            <a:ext cx="4032448" cy="375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117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35B43-70D6-7020-6E95-24A57ACE1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CE3342-4047-6E3C-99D7-B342F95BB4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19 </a:t>
            </a:r>
            <a:r>
              <a:rPr lang="ko-KR" altLang="en-US" b="1" dirty="0"/>
              <a:t>텍스트 상자 크기 확인하기</a:t>
            </a:r>
            <a:endParaRPr lang="en-US" altLang="ko-KR" b="1" dirty="0"/>
          </a:p>
          <a:p>
            <a:pPr lvl="2"/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9C1D42-4912-C165-ABE0-188F34B13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00C6FF-7713-DDC3-AB19-14CF43B86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132856"/>
            <a:ext cx="3914344" cy="431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437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C909D-80F4-8D18-589A-44CA6E044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D0B0A0-09CE-9486-0C98-5906564E37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tx1"/>
                </a:solidFill>
              </a:rPr>
              <a:t>오토레이아웃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5361BF-B078-3D4B-8EBC-BBCD5E0FF6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04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FD77D35E-FDD8-A413-9A13-E14DB20EA8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501008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오토레이아웃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단축키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[Shift] + [A],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스마드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그리드</a:t>
            </a:r>
          </a:p>
        </p:txBody>
      </p:sp>
    </p:spTree>
    <p:extLst>
      <p:ext uri="{BB962C8B-B14F-4D97-AF65-F5344CB8AC3E}">
        <p14:creationId xmlns:p14="http://schemas.microsoft.com/office/powerpoint/2010/main" val="641832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클라우드 버전의 인터페이스</a:t>
            </a:r>
            <a:endParaRPr lang="en-US" altLang="ko-KR" b="0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</a:t>
            </a:r>
            <a:r>
              <a:rPr lang="en-US" altLang="ko-KR" b="1" dirty="0"/>
              <a:t> </a:t>
            </a:r>
            <a:r>
              <a:rPr lang="ko-KR" altLang="en-US" b="1" dirty="0"/>
              <a:t>사이트 접속하기 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Figma.com’ </a:t>
            </a:r>
            <a:r>
              <a:rPr lang="ko-KR" altLang="en-US" dirty="0"/>
              <a:t>에 접속하여 화면의 </a:t>
            </a:r>
            <a:r>
              <a:rPr lang="en-US" altLang="ko-KR" dirty="0"/>
              <a:t>[Get started] 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피그마</a:t>
            </a:r>
            <a:r>
              <a:rPr lang="ko-KR" altLang="en-US" dirty="0"/>
              <a:t>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9019B9-830D-34F8-E573-17B4A70F9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708920"/>
            <a:ext cx="3923058" cy="369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264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F5E1B-C934-48FF-26D3-51C8AAA7D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1FFD3FD-B19F-9215-25AF-A3A5B17AD19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4680520" cy="5400600"/>
          </a:xfrm>
        </p:spPr>
        <p:txBody>
          <a:bodyPr/>
          <a:lstStyle/>
          <a:p>
            <a:r>
              <a:rPr lang="ko-KR" altLang="en-US" dirty="0" err="1"/>
              <a:t>오토레이아웃의</a:t>
            </a:r>
            <a:r>
              <a:rPr lang="ko-KR" altLang="en-US" dirty="0"/>
              <a:t> 이해</a:t>
            </a:r>
            <a:endParaRPr lang="en-US" altLang="ko-KR" b="0" dirty="0"/>
          </a:p>
          <a:p>
            <a:pPr lvl="2"/>
            <a:r>
              <a:rPr lang="ko-KR" altLang="en-US" b="1" dirty="0" err="1"/>
              <a:t>오토레이아웃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ko-KR" altLang="en-US" dirty="0"/>
              <a:t>디자인 요소의 </a:t>
            </a:r>
            <a:r>
              <a:rPr lang="ko-KR" altLang="en-US" b="1" u="sng" dirty="0">
                <a:solidFill>
                  <a:srgbClr val="FF0000"/>
                </a:solidFill>
              </a:rPr>
              <a:t>위치나 간격을 동적으로 관리하고 조정할 때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사용하는 옵션</a:t>
            </a:r>
            <a:endParaRPr lang="en-US" altLang="ko-KR" dirty="0"/>
          </a:p>
          <a:p>
            <a:pPr lvl="2"/>
            <a:r>
              <a:rPr lang="ko-KR" altLang="en-US" dirty="0"/>
              <a:t>디자인 요소 간의 관계를 유지하면서 화면의 크기 또는 기기의 방향에 따라 </a:t>
            </a:r>
            <a:r>
              <a:rPr lang="en-US" altLang="ko-KR" dirty="0"/>
              <a:t>UI </a:t>
            </a:r>
            <a:r>
              <a:rPr lang="ko-KR" altLang="en-US" dirty="0"/>
              <a:t>요소가 적절하게 조정되어 일관된 레이아웃을 유지할 수 있게 </a:t>
            </a:r>
            <a:r>
              <a:rPr lang="ko-KR" altLang="en-US" dirty="0" err="1"/>
              <a:t>도와줌</a:t>
            </a:r>
            <a:endParaRPr lang="en-US" altLang="ko-KR" dirty="0"/>
          </a:p>
          <a:p>
            <a:pPr lvl="2"/>
            <a:r>
              <a:rPr lang="ko-KR" altLang="en-US" dirty="0"/>
              <a:t>반응형 디자인을 구현할 때 유용함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F0A2C07-BFF3-660D-0566-40E5B803E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03FF3F-C47C-4946-4514-8D532351D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181" y="1700808"/>
            <a:ext cx="3484276" cy="2650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69A6A4-C69F-D0A6-C294-ABFA098A9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4339705"/>
            <a:ext cx="7704857" cy="195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218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A4C93-8632-0606-15FB-FDF685F54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BFF06A6-0D8E-C9E3-0DFD-AF555397BC9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endParaRPr lang="en-US" altLang="ko-KR" b="1" dirty="0">
              <a:solidFill>
                <a:srgbClr val="756567"/>
              </a:solidFill>
            </a:endParaRPr>
          </a:p>
          <a:p>
            <a:pPr lvl="1"/>
            <a:endParaRPr lang="en-US" altLang="ko-KR" b="1" dirty="0">
              <a:solidFill>
                <a:srgbClr val="756567"/>
              </a:solidFill>
            </a:endParaRPr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 err="1"/>
              <a:t>오토레이아웃</a:t>
            </a:r>
            <a:r>
              <a:rPr lang="ko-KR" altLang="en-US" b="1" dirty="0"/>
              <a:t> 예제 파일 복제하기</a:t>
            </a:r>
            <a:endParaRPr lang="en-US" altLang="ko-KR" b="1" dirty="0"/>
          </a:p>
          <a:p>
            <a:pPr lvl="2"/>
            <a:r>
              <a:rPr lang="ko-KR" altLang="en-US" dirty="0" err="1"/>
              <a:t>오토레이아웃</a:t>
            </a:r>
            <a:r>
              <a:rPr lang="ko-KR" altLang="en-US" dirty="0"/>
              <a:t> 예제 파일 열기</a:t>
            </a:r>
            <a:endParaRPr lang="en-US" altLang="ko-KR" dirty="0"/>
          </a:p>
          <a:p>
            <a:pPr lvl="2"/>
            <a:r>
              <a:rPr lang="ko-KR" altLang="en-US" dirty="0"/>
              <a:t>제목 옆 화살표 클릭</a:t>
            </a:r>
            <a:endParaRPr lang="en-US" altLang="ko-KR" dirty="0"/>
          </a:p>
          <a:p>
            <a:pPr lvl="2"/>
            <a:r>
              <a:rPr lang="en-US" altLang="ko-KR" dirty="0"/>
              <a:t>[Duplicate to your drafts]</a:t>
            </a:r>
            <a:r>
              <a:rPr lang="ko-KR" altLang="en-US" dirty="0"/>
              <a:t>를 선택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CC4C8F-9DDD-3512-4103-D39F727E5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815D46-3455-CAA0-5AFC-A3B8BE286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3068960"/>
            <a:ext cx="3096344" cy="335846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D5AABCC-9C0F-A884-40DA-605C1F7508F2}"/>
              </a:ext>
            </a:extLst>
          </p:cNvPr>
          <p:cNvSpPr/>
          <p:nvPr/>
        </p:nvSpPr>
        <p:spPr>
          <a:xfrm>
            <a:off x="2771800" y="2060848"/>
            <a:ext cx="5616624" cy="43204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https://bit.ly/3QUOhCw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2652EC6-A1E7-DCFD-CC3C-4A906C315720}"/>
              </a:ext>
            </a:extLst>
          </p:cNvPr>
          <p:cNvSpPr/>
          <p:nvPr/>
        </p:nvSpPr>
        <p:spPr>
          <a:xfrm>
            <a:off x="971600" y="2060848"/>
            <a:ext cx="1800200" cy="43204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실습 파일 링크</a:t>
            </a:r>
          </a:p>
        </p:txBody>
      </p:sp>
    </p:spTree>
    <p:extLst>
      <p:ext uri="{BB962C8B-B14F-4D97-AF65-F5344CB8AC3E}">
        <p14:creationId xmlns:p14="http://schemas.microsoft.com/office/powerpoint/2010/main" val="39981288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E6BB6-CF71-9D30-778D-676A29AA1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52197B9-4DDE-56DE-4D3B-49C9F0F534E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사각형 만들고 색상 지정하기</a:t>
            </a:r>
            <a:endParaRPr lang="en-US" altLang="ko-KR" b="1" dirty="0"/>
          </a:p>
          <a:p>
            <a:pPr lvl="2"/>
            <a:r>
              <a:rPr lang="ko-KR" altLang="en-US" dirty="0"/>
              <a:t>사각형 툴</a:t>
            </a:r>
            <a:r>
              <a:rPr lang="en-US" altLang="ko-KR" dirty="0"/>
              <a:t>(</a:t>
            </a:r>
            <a:r>
              <a:rPr lang="ko-KR" altLang="en-US" dirty="0">
                <a:latin typeface="Alasassy Caps" panose="020F0502020204030204" pitchFamily="2" charset="0"/>
              </a:rPr>
              <a:t>□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en-US" altLang="ko-KR" dirty="0"/>
              <a:t>[Shift]</a:t>
            </a:r>
            <a:r>
              <a:rPr lang="ko-KR" altLang="en-US" dirty="0"/>
              <a:t>를 누른 채 화면을 드래그 → 넓이와 높이 </a:t>
            </a:r>
            <a:r>
              <a:rPr lang="en-US" altLang="ko-KR" dirty="0"/>
              <a:t>’50’ </a:t>
            </a:r>
            <a:r>
              <a:rPr lang="ko-KR" altLang="en-US" dirty="0"/>
              <a:t>입력 → </a:t>
            </a:r>
            <a:r>
              <a:rPr lang="en-US" altLang="ko-KR" dirty="0"/>
              <a:t>[Fill] </a:t>
            </a:r>
            <a:r>
              <a:rPr lang="ko-KR" altLang="en-US" dirty="0"/>
              <a:t>메뉴에서 원하는 색상 지정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2544D6-C6C7-CDD0-95CB-9CBC85E26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E91DED-94D4-C661-2A8B-6BABDF548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136" y="3381951"/>
            <a:ext cx="6156176" cy="330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903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91AF5-CDC0-AB22-05C8-304424D98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D60CA64-3A62-BB54-34A8-E97B549FBDD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사각형 복제하기</a:t>
            </a:r>
            <a:endParaRPr lang="en-US" altLang="ko-KR" b="1" dirty="0"/>
          </a:p>
          <a:p>
            <a:pPr lvl="2"/>
            <a:r>
              <a:rPr lang="en-US" altLang="ko-KR" dirty="0"/>
              <a:t>[Alt]</a:t>
            </a:r>
            <a:r>
              <a:rPr lang="ko-KR" altLang="en-US" dirty="0"/>
              <a:t>를 누른 채 우측으로 드래그 → </a:t>
            </a:r>
            <a:r>
              <a:rPr lang="en-US" altLang="ko-KR" dirty="0"/>
              <a:t>[Shift]</a:t>
            </a:r>
            <a:r>
              <a:rPr lang="ko-KR" altLang="en-US" dirty="0"/>
              <a:t>를 함께 누르면 수평이나 수직으로 이동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8A656DE-5F26-7859-14DC-16066A952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3EAF2B-211B-95D9-141D-1FA4A5075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796" y="3284984"/>
            <a:ext cx="5706271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712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3745C-E721-359B-1846-BACC65DC4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5691F03-1864-CB52-0BD0-2EB55D18A66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 err="1"/>
              <a:t>오토레이아웃</a:t>
            </a:r>
            <a:r>
              <a:rPr lang="ko-KR" altLang="en-US" b="1" dirty="0"/>
              <a:t> 적용하기</a:t>
            </a:r>
            <a:endParaRPr lang="en-US" altLang="ko-KR" b="1" dirty="0"/>
          </a:p>
          <a:p>
            <a:pPr lvl="2"/>
            <a:r>
              <a:rPr lang="ko-KR" altLang="en-US" dirty="0"/>
              <a:t>두 개의 사각형을 함께 선택하고 마우스 오른쪽 클릭 </a:t>
            </a:r>
            <a:r>
              <a:rPr lang="en-US" altLang="ko-KR" dirty="0"/>
              <a:t>[Add auto layout]</a:t>
            </a:r>
            <a:r>
              <a:rPr lang="ko-KR" altLang="en-US" dirty="0"/>
              <a:t>을 선택 </a:t>
            </a:r>
            <a:r>
              <a:rPr lang="en-US" altLang="ko-KR" dirty="0"/>
              <a:t>or </a:t>
            </a:r>
            <a:r>
              <a:rPr lang="ko-KR" altLang="en-US" dirty="0"/>
              <a:t>패널에서 </a:t>
            </a:r>
            <a:r>
              <a:rPr lang="en-US" altLang="ko-KR" dirty="0"/>
              <a:t>[Auto layout] </a:t>
            </a:r>
            <a:r>
              <a:rPr lang="ko-KR" altLang="en-US" dirty="0"/>
              <a:t>메뉴 옆의   를 클릭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6311FBE-DD2D-7958-33A6-8ED6C6E69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5B0F3C-6D70-91D0-AB23-F7B67CF15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3075405"/>
            <a:ext cx="209579" cy="2095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8D69CC-E9D0-C42E-E11F-541C4EADF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356992"/>
            <a:ext cx="2448272" cy="34225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C4DD9B5-BFA8-06AD-E6FC-B558D0572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888" y="3501008"/>
            <a:ext cx="1926290" cy="14777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21AAA9-1FC1-0E2C-29E4-C9FCCD605563}"/>
              </a:ext>
            </a:extLst>
          </p:cNvPr>
          <p:cNvSpPr txBox="1"/>
          <p:nvPr/>
        </p:nvSpPr>
        <p:spPr>
          <a:xfrm>
            <a:off x="2411760" y="5085184"/>
            <a:ext cx="4601306" cy="1435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</a:t>
            </a:r>
            <a:r>
              <a:rPr lang="en-US" altLang="ko-KR" dirty="0"/>
              <a:t> </a:t>
            </a:r>
          </a:p>
          <a:p>
            <a:pPr lvl="3">
              <a:lnSpc>
                <a:spcPct val="150000"/>
              </a:lnSpc>
            </a:pPr>
            <a:r>
              <a:rPr lang="ko-KR" altLang="en-US" sz="1400" dirty="0" err="1">
                <a:latin typeface="+mn-ea"/>
                <a:ea typeface="+mn-ea"/>
              </a:rPr>
              <a:t>오토레이아웃</a:t>
            </a:r>
            <a:r>
              <a:rPr lang="ko-KR" altLang="en-US" sz="1400" dirty="0">
                <a:latin typeface="+mn-ea"/>
                <a:ea typeface="+mn-ea"/>
              </a:rPr>
              <a:t> 단축키 </a:t>
            </a:r>
            <a:r>
              <a:rPr lang="en-US" altLang="ko-KR" sz="1400" dirty="0">
                <a:latin typeface="+mn-ea"/>
                <a:ea typeface="+mn-ea"/>
              </a:rPr>
              <a:t>: [Shift] + [A]</a:t>
            </a:r>
            <a:br>
              <a:rPr lang="en-US" altLang="ko-KR" sz="1400" dirty="0">
                <a:latin typeface="+mn-ea"/>
                <a:ea typeface="+mn-ea"/>
              </a:rPr>
            </a:br>
            <a:r>
              <a:rPr lang="ko-KR" altLang="en-US" sz="1400" dirty="0" err="1">
                <a:latin typeface="+mn-ea"/>
                <a:ea typeface="+mn-ea"/>
              </a:rPr>
              <a:t>오토레이아웃</a:t>
            </a:r>
            <a:r>
              <a:rPr lang="ko-KR" altLang="en-US" sz="1400" dirty="0">
                <a:latin typeface="+mn-ea"/>
                <a:ea typeface="+mn-ea"/>
              </a:rPr>
              <a:t> 해제 단축키 </a:t>
            </a:r>
            <a:r>
              <a:rPr lang="en-US" altLang="ko-KR" sz="1400" dirty="0">
                <a:latin typeface="+mn-ea"/>
                <a:ea typeface="+mn-ea"/>
              </a:rPr>
              <a:t>: [Shift]+[Alt]+[A]</a:t>
            </a:r>
          </a:p>
        </p:txBody>
      </p:sp>
    </p:spTree>
    <p:extLst>
      <p:ext uri="{BB962C8B-B14F-4D97-AF65-F5344CB8AC3E}">
        <p14:creationId xmlns:p14="http://schemas.microsoft.com/office/powerpoint/2010/main" val="36235288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DACD4-DED2-F066-B417-974189083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3545E63-8DF4-2DBD-8E8E-3BFE7FED4AD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 err="1"/>
              <a:t>오토레이아웃</a:t>
            </a:r>
            <a:r>
              <a:rPr lang="ko-KR" altLang="en-US" b="1" dirty="0"/>
              <a:t> 적용하기</a:t>
            </a: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4EE547-107C-2A69-E238-A3706DB9F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9DC7DE-249D-C761-CC3E-7ECBD3410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3075405"/>
            <a:ext cx="209579" cy="2095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1957935-40AA-F748-648F-2681C001B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31" y="2592350"/>
            <a:ext cx="8178920" cy="342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105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888D0-08AA-6188-87D6-ED30F20B0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895523D-38B3-DC09-4AAC-29D77796589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간격 조절하기</a:t>
            </a: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66909B-F707-5CCE-BB99-D656036EB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A41E3A-43AB-F419-307A-32F51AD3F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3" y="2636912"/>
            <a:ext cx="7991935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4962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028DE-5D0F-9A5B-2B88-A9F538DE5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005AF25-A934-EAF3-2552-87E240BEA4B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간격 조절하기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628650" lvl="3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4DDD91C-D066-C5AC-61DF-14A71A57B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5637F3-1BEC-20CD-E373-CC1C8556C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708920"/>
            <a:ext cx="5184577" cy="15882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E973C3-9590-A804-D11B-A4BDB5E80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5" y="4509120"/>
            <a:ext cx="7798705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0757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E8226-B0FE-C774-92CE-8CAF435DE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5F06F55-6E8D-D028-9B7B-2CA34E714A9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패딩 값 조절하기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2DC187C-727A-2FF5-932E-03B12B218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1FAB56-BBEE-626D-DD61-357E1475F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3" y="2636912"/>
            <a:ext cx="8093991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351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D75E1-E58D-04FA-0758-A11C43661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6D2E3C5-CF8D-09D6-B8AC-CF3F9170E9F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패딩 값 조절하기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93BEBB1-3C95-7A7A-66ED-093865D74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2DF049-8FA4-7B70-463C-B2C997076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5" y="2654398"/>
            <a:ext cx="8080535" cy="336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45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클라우드 버전의 인터페이스</a:t>
            </a:r>
            <a:endParaRPr lang="en-US" altLang="ko-KR" b="0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</a:t>
            </a:r>
            <a:r>
              <a:rPr lang="en-US" altLang="ko-KR" b="1" dirty="0"/>
              <a:t> </a:t>
            </a:r>
            <a:r>
              <a:rPr lang="ko-KR" altLang="en-US" b="1" dirty="0"/>
              <a:t>웹 브라우저로 시작하기 </a:t>
            </a:r>
            <a:endParaRPr lang="en-US" altLang="ko-KR" b="1" dirty="0"/>
          </a:p>
          <a:p>
            <a:pPr lvl="2"/>
            <a:r>
              <a:rPr lang="ko-KR" altLang="en-US" dirty="0"/>
              <a:t>회원가입을 진행 →</a:t>
            </a:r>
            <a:r>
              <a:rPr lang="en-US" altLang="ko-KR" dirty="0"/>
              <a:t> </a:t>
            </a:r>
            <a:r>
              <a:rPr lang="ko-KR" altLang="en-US" dirty="0"/>
              <a:t>로그인이 완료되면 웹 브라우저에서 </a:t>
            </a:r>
            <a:r>
              <a:rPr lang="ko-KR" altLang="en-US" dirty="0" err="1"/>
              <a:t>피그마가</a:t>
            </a:r>
            <a:r>
              <a:rPr lang="ko-KR" altLang="en-US" dirty="0"/>
              <a:t> 실행됨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피그마</a:t>
            </a:r>
            <a:r>
              <a:rPr lang="ko-KR" altLang="en-US" dirty="0"/>
              <a:t> 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E3657C-7720-7CD4-4F6F-23302548C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780928"/>
            <a:ext cx="7395672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640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4CA0C-F7A5-A63C-7C43-97F9CA76D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680405B-F483-95B4-6D3B-9FF6C3E2B6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사각형 복제하기</a:t>
            </a:r>
            <a:endParaRPr lang="en-US" altLang="ko-KR" b="1" dirty="0"/>
          </a:p>
          <a:p>
            <a:pPr lvl="2"/>
            <a:r>
              <a:rPr lang="en-US" altLang="ko-KR" dirty="0"/>
              <a:t>[Layers]</a:t>
            </a:r>
            <a:r>
              <a:rPr lang="ko-KR" altLang="en-US" dirty="0"/>
              <a:t>에서 ‘</a:t>
            </a:r>
            <a:r>
              <a:rPr lang="en-US" altLang="ko-KR" dirty="0"/>
              <a:t>Frame 1’</a:t>
            </a:r>
            <a:r>
              <a:rPr lang="ko-KR" altLang="en-US" dirty="0"/>
              <a:t>의 사각형을 선택 </a:t>
            </a:r>
            <a:r>
              <a:rPr lang="en-US" altLang="ko-KR" dirty="0"/>
              <a:t>or</a:t>
            </a:r>
            <a:r>
              <a:rPr lang="ko-KR" altLang="en-US" dirty="0"/>
              <a:t> ‘</a:t>
            </a:r>
            <a:r>
              <a:rPr lang="en-US" altLang="ko-KR" dirty="0"/>
              <a:t>Frame 1’ </a:t>
            </a:r>
            <a:r>
              <a:rPr lang="ko-KR" altLang="en-US" dirty="0"/>
              <a:t>내부를 더블클릭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99847FA-841C-2B55-5543-5EFA648E6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118812-2018-ACEA-7880-C283FDE17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140968"/>
            <a:ext cx="7560840" cy="288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803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3D132-9CC5-A6E9-E14A-99327EC14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A99084E-104B-AA07-62D5-A4E2C316603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사각형 복제하기</a:t>
            </a:r>
            <a:endParaRPr lang="en-US" altLang="ko-KR" b="1" dirty="0"/>
          </a:p>
          <a:p>
            <a:pPr lvl="2"/>
            <a:r>
              <a:rPr lang="en-US" altLang="ko-KR" dirty="0"/>
              <a:t>[Ctrl]+[C]</a:t>
            </a:r>
            <a:r>
              <a:rPr lang="ko-KR" altLang="en-US" dirty="0"/>
              <a:t>와 </a:t>
            </a:r>
            <a:r>
              <a:rPr lang="en-US" altLang="ko-KR" dirty="0"/>
              <a:t>[Ctrl]+[V]</a:t>
            </a:r>
            <a:r>
              <a:rPr lang="ko-KR" altLang="en-US" dirty="0"/>
              <a:t>를 눌러 복제 및 붙여넣기</a:t>
            </a:r>
            <a:endParaRPr lang="en-US" altLang="ko-KR" dirty="0"/>
          </a:p>
          <a:p>
            <a:pPr lvl="2"/>
            <a:r>
              <a:rPr lang="ko-KR" altLang="en-US" dirty="0"/>
              <a:t>다른 방법으로</a:t>
            </a:r>
            <a:r>
              <a:rPr lang="en-US" altLang="ko-KR" dirty="0"/>
              <a:t> [Ctrl]+[D]</a:t>
            </a:r>
            <a:r>
              <a:rPr lang="ko-KR" altLang="en-US" dirty="0"/>
              <a:t>를 누르면 선택한 사각형이 우측 방향으로 복제됨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BC15113-EB27-06EA-AAF3-ECEF57137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5D96C9-C1FD-9568-C927-27F143863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863" y="3501008"/>
            <a:ext cx="7637993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627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708C1-AC54-762C-5057-C290122D6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09B1667-030F-7983-A73F-BE5E87EE5D4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프레임 규격 설정하기</a:t>
            </a:r>
            <a:endParaRPr lang="en-US" altLang="ko-KR" b="1" dirty="0"/>
          </a:p>
          <a:p>
            <a:pPr lvl="2"/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8E114B-F4C8-FCBD-DE96-BC2745853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B189C7-6F96-BEA9-C532-D46128676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3" y="2636912"/>
            <a:ext cx="8042741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938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9128D-21CF-4761-9BBF-18E878DEF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AAAE82A-04B3-AB9F-4C58-3788905CD80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/>
              <a:t>프레임 규격 설정하기</a:t>
            </a:r>
            <a:endParaRPr lang="en-US" altLang="ko-KR" b="1" dirty="0"/>
          </a:p>
          <a:p>
            <a:pPr lvl="2"/>
            <a:r>
              <a:rPr lang="ko-KR" altLang="en-US" b="1" dirty="0"/>
              <a:t>최소 넓이</a:t>
            </a:r>
            <a:r>
              <a:rPr lang="ko-KR" altLang="en-US" dirty="0"/>
              <a:t> </a:t>
            </a:r>
            <a:r>
              <a:rPr lang="en-US" altLang="ko-KR" dirty="0"/>
              <a:t>: [Add min width]</a:t>
            </a:r>
            <a:r>
              <a:rPr lang="ko-KR" altLang="en-US" dirty="0"/>
              <a:t>를 선택 → 최소 넓이 ‘</a:t>
            </a:r>
            <a:r>
              <a:rPr lang="en-US" altLang="ko-KR" dirty="0"/>
              <a:t>120’ </a:t>
            </a:r>
            <a:r>
              <a:rPr lang="ko-KR" altLang="en-US" dirty="0"/>
              <a:t>입력</a:t>
            </a:r>
            <a:endParaRPr lang="en-US" altLang="ko-KR" dirty="0"/>
          </a:p>
          <a:p>
            <a:pPr lvl="2"/>
            <a:r>
              <a:rPr lang="ko-KR" altLang="en-US" b="1" dirty="0"/>
              <a:t>최대 넓이 </a:t>
            </a:r>
            <a:r>
              <a:rPr lang="en-US" altLang="ko-KR" b="1" dirty="0"/>
              <a:t>: </a:t>
            </a:r>
            <a:r>
              <a:rPr lang="en-US" altLang="ko-KR" dirty="0"/>
              <a:t> [Add max width]</a:t>
            </a:r>
            <a:r>
              <a:rPr lang="ko-KR" altLang="en-US" dirty="0"/>
              <a:t>를 선택 → 최대 넓이를 ‘</a:t>
            </a:r>
            <a:r>
              <a:rPr lang="en-US" altLang="ko-KR" dirty="0"/>
              <a:t>600’ </a:t>
            </a:r>
            <a:r>
              <a:rPr lang="ko-KR" altLang="en-US" dirty="0"/>
              <a:t>지정</a:t>
            </a:r>
            <a:endParaRPr lang="en-US" altLang="ko-KR" dirty="0"/>
          </a:p>
          <a:p>
            <a:pPr lvl="2"/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AED45A-14BD-E402-8C70-CA7D03868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BBFC58-2207-0BF9-972C-A11051C9C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7488832" cy="282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0710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B3291-4E77-44A8-EB77-4C99DF78A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47B6F7C-94CD-E55B-99D8-E0BA12FB6FF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13 </a:t>
            </a:r>
            <a:r>
              <a:rPr lang="ko-KR" altLang="en-US" b="1" dirty="0"/>
              <a:t>프레임 규격 확인하기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7F04D1-6D95-5C2F-CED8-A1731EA17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5DBBDB-51D7-7844-4D05-2C0C82253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636912"/>
            <a:ext cx="8076301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566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EC5D5-FADD-130D-C412-E84FC5F37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A3D259C-979E-0DF8-4870-2D4074BD1A9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14 </a:t>
            </a:r>
            <a:r>
              <a:rPr lang="ko-KR" altLang="en-US" b="1" dirty="0"/>
              <a:t>사각형 숨기기</a:t>
            </a:r>
            <a:endParaRPr lang="en-US" altLang="ko-KR" b="1" dirty="0"/>
          </a:p>
          <a:p>
            <a:pPr lvl="2"/>
            <a:r>
              <a:rPr lang="en-US" altLang="ko-KR" dirty="0"/>
              <a:t>[Frame] </a:t>
            </a:r>
            <a:r>
              <a:rPr lang="ko-KR" altLang="en-US" dirty="0"/>
              <a:t>메뉴의 옵션에서 ‘</a:t>
            </a:r>
            <a:r>
              <a:rPr lang="en-US" altLang="ko-KR" dirty="0"/>
              <a:t>Clip content’</a:t>
            </a:r>
            <a:r>
              <a:rPr lang="ko-KR" altLang="en-US" dirty="0"/>
              <a:t>를 체크하고 넓이를 줄임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Frame 1’</a:t>
            </a:r>
            <a:r>
              <a:rPr lang="ko-KR" altLang="en-US" dirty="0"/>
              <a:t>의 넓이를 벗어나는 사각형들은 숨겨져서 보이지 않게 됨 </a:t>
            </a:r>
            <a:endParaRPr lang="en-US" altLang="ko-KR" dirty="0"/>
          </a:p>
          <a:p>
            <a:pPr lvl="2"/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6FD7BE-0C37-D230-BDF7-F4576ED53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4CCCC6-E8D6-2594-7E97-60E4F573C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9" y="3573016"/>
            <a:ext cx="7488832" cy="267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864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0F098-0F89-6685-0934-37B723A84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276834E-187E-035A-0F8C-7A518405013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15 </a:t>
            </a:r>
            <a:r>
              <a:rPr lang="ko-KR" altLang="en-US" b="1" dirty="0"/>
              <a:t>최대 넓이 확인하기</a:t>
            </a:r>
            <a:endParaRPr lang="en-US" altLang="ko-KR" b="1" dirty="0"/>
          </a:p>
          <a:p>
            <a:pPr lvl="2"/>
            <a:r>
              <a:rPr lang="ko-KR" altLang="en-US" dirty="0"/>
              <a:t>박스를 최대로 늘려보면 지정된 최대 넓이인 ‘</a:t>
            </a:r>
            <a:r>
              <a:rPr lang="en-US" altLang="ko-KR" dirty="0"/>
              <a:t>600’</a:t>
            </a:r>
            <a:r>
              <a:rPr lang="ko-KR" altLang="en-US" dirty="0"/>
              <a:t>보다 커지지 않는 것을 알 수 있음 </a:t>
            </a:r>
            <a:endParaRPr lang="en-US" altLang="ko-KR" dirty="0"/>
          </a:p>
          <a:p>
            <a:pPr lvl="2"/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B29B1EE-47C6-24D4-DEC8-8325E88C1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766534-8CA2-F8A0-1DC8-C4FC0CAB7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140968"/>
            <a:ext cx="7632848" cy="205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6862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DCF5E-1E4C-F78E-5CAA-1AE4E4BF1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D1E85C5-8436-DEF5-A0A7-0E0A20428EB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16 </a:t>
            </a:r>
            <a:r>
              <a:rPr lang="ko-KR" altLang="en-US" b="1" dirty="0"/>
              <a:t>레이아웃 정렬하기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Vertical layout(     )’</a:t>
            </a:r>
            <a:r>
              <a:rPr lang="ko-KR" altLang="en-US" dirty="0"/>
              <a:t>은 </a:t>
            </a:r>
            <a:r>
              <a:rPr lang="ko-KR" altLang="en-US" dirty="0" err="1"/>
              <a:t>오토레이아웃의</a:t>
            </a:r>
            <a:r>
              <a:rPr lang="ko-KR" altLang="en-US" dirty="0"/>
              <a:t> 방향을 수직 정렬로 변경함 </a:t>
            </a:r>
            <a:endParaRPr lang="en-US" altLang="ko-KR" dirty="0"/>
          </a:p>
          <a:p>
            <a:pPr lvl="2"/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DD2DC2-4F0B-254C-3F99-6306388DC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C00BAB-02F4-D107-2017-894AEFE86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183" y="2708920"/>
            <a:ext cx="225625" cy="2160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A255F6-87C1-660E-4BA2-86C82F2B2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044088"/>
            <a:ext cx="4541541" cy="350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6476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50FAC-A1D6-C31E-AF21-D968AB3A5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81C80DD-C274-3F15-7E2F-66906E289FF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17 </a:t>
            </a:r>
            <a:r>
              <a:rPr lang="ko-KR" altLang="en-US" b="1" dirty="0"/>
              <a:t>레이아웃 정렬하기</a:t>
            </a:r>
            <a:endParaRPr lang="en-US" altLang="ko-KR" b="1" dirty="0"/>
          </a:p>
          <a:p>
            <a:pPr lvl="2"/>
            <a:r>
              <a:rPr lang="en-US" altLang="ko-KR" dirty="0"/>
              <a:t>[Layers]</a:t>
            </a:r>
            <a:r>
              <a:rPr lang="ko-KR" altLang="en-US" dirty="0"/>
              <a:t>에서 ‘</a:t>
            </a:r>
            <a:r>
              <a:rPr lang="en-US" altLang="ko-KR" dirty="0"/>
              <a:t>Frame 1’</a:t>
            </a:r>
            <a:r>
              <a:rPr lang="ko-KR" altLang="en-US" dirty="0"/>
              <a:t>을 선택 → 넓이 ‘</a:t>
            </a:r>
            <a:r>
              <a:rPr lang="en-US" altLang="ko-KR" dirty="0"/>
              <a:t>500’, </a:t>
            </a:r>
            <a:r>
              <a:rPr lang="ko-KR" altLang="en-US" dirty="0"/>
              <a:t>높이 ‘</a:t>
            </a:r>
            <a:r>
              <a:rPr lang="en-US" altLang="ko-KR" dirty="0"/>
              <a:t>300’</a:t>
            </a:r>
            <a:r>
              <a:rPr lang="ko-KR" altLang="en-US" dirty="0"/>
              <a:t>으로 변경 → 가로와 세로의 길이 조절 옵션이 </a:t>
            </a:r>
            <a:r>
              <a:rPr lang="en-US" altLang="ko-KR" dirty="0"/>
              <a:t>[Fixed]</a:t>
            </a:r>
            <a:r>
              <a:rPr lang="ko-KR" altLang="en-US" dirty="0"/>
              <a:t>로 변경됨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8B305E8-BE35-8C82-5A73-089CA2BB5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7937D9-231A-DF0A-CE4A-65509BCAA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619" y="3501008"/>
            <a:ext cx="6936383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73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6C857-94A9-6F43-23F7-714054A5F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C9C7C39-26A7-FBE3-51C3-19E8A01D783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18 </a:t>
            </a:r>
            <a:r>
              <a:rPr lang="ko-KR" altLang="en-US" b="1" dirty="0"/>
              <a:t>레이아웃 정렬하기</a:t>
            </a:r>
            <a:endParaRPr lang="en-US" altLang="ko-KR" b="1" dirty="0"/>
          </a:p>
          <a:p>
            <a:pPr lvl="2"/>
            <a:r>
              <a:rPr lang="ko-KR" altLang="en-US" dirty="0" err="1"/>
              <a:t>오토레이아웃의</a:t>
            </a:r>
            <a:r>
              <a:rPr lang="ko-KR" altLang="en-US" dirty="0"/>
              <a:t> 정렬 옵션을 클릭 </a:t>
            </a:r>
            <a:r>
              <a:rPr lang="en-US" altLang="ko-KR" dirty="0"/>
              <a:t>→ </a:t>
            </a:r>
            <a:r>
              <a:rPr lang="ko-KR" altLang="en-US" dirty="0"/>
              <a:t>프레임 내부 사각형의 위치를 정중앙으로 변경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CEB765-B55F-65E8-ADA0-27B195D2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70FB1E-C581-48EF-7250-E9BE4C053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212976"/>
            <a:ext cx="7329985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37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클라우드 버전의 인터페이스</a:t>
            </a:r>
            <a:endParaRPr lang="en-US" altLang="ko-KR" b="0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</a:t>
            </a:r>
            <a:r>
              <a:rPr lang="en-US" altLang="ko-KR" b="1" dirty="0"/>
              <a:t> </a:t>
            </a:r>
            <a:r>
              <a:rPr lang="ko-KR" altLang="en-US" b="1" dirty="0"/>
              <a:t>새 파일 생성하기 </a:t>
            </a:r>
            <a:endParaRPr lang="en-US" altLang="ko-KR" b="1" dirty="0"/>
          </a:p>
          <a:p>
            <a:pPr lvl="2"/>
            <a:r>
              <a:rPr lang="ko-KR" altLang="en-US" dirty="0"/>
              <a:t>상단의 </a:t>
            </a:r>
            <a:r>
              <a:rPr lang="en-US" altLang="ko-KR" dirty="0"/>
              <a:t>[Design file]</a:t>
            </a:r>
            <a:r>
              <a:rPr lang="ko-KR" altLang="en-US" dirty="0"/>
              <a:t>을 클릭 → ‘</a:t>
            </a:r>
            <a:r>
              <a:rPr lang="ko-KR" altLang="en-US" dirty="0" err="1"/>
              <a:t>피그마</a:t>
            </a:r>
            <a:r>
              <a:rPr lang="ko-KR" altLang="en-US" dirty="0"/>
              <a:t>’ 파일이 생성</a:t>
            </a:r>
            <a:endParaRPr lang="en-US" altLang="ko-KR" dirty="0"/>
          </a:p>
          <a:p>
            <a:pPr lvl="2"/>
            <a:r>
              <a:rPr lang="en-US" altLang="ko-KR" dirty="0"/>
              <a:t>[</a:t>
            </a:r>
            <a:r>
              <a:rPr lang="en-US" altLang="ko-KR" dirty="0" err="1"/>
              <a:t>FigJam</a:t>
            </a:r>
            <a:r>
              <a:rPr lang="en-US" altLang="ko-KR" dirty="0"/>
              <a:t> board]</a:t>
            </a:r>
            <a:r>
              <a:rPr lang="ko-KR" altLang="en-US" dirty="0"/>
              <a:t>를 클릭 →  ‘</a:t>
            </a:r>
            <a:r>
              <a:rPr lang="ko-KR" altLang="en-US" dirty="0" err="1"/>
              <a:t>피그잼</a:t>
            </a:r>
            <a:r>
              <a:rPr lang="ko-KR" altLang="en-US" dirty="0"/>
              <a:t>’ 파일이 생성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피그마</a:t>
            </a:r>
            <a:r>
              <a:rPr lang="ko-KR" altLang="en-US" dirty="0"/>
              <a:t>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A60A23-461C-519A-4884-90BD358A2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140968"/>
            <a:ext cx="5256584" cy="348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696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E0711-5DF3-1378-8793-5C391CECB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E3F60EC-D867-CBB5-42A6-10EBFD8265C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19 </a:t>
            </a:r>
            <a:r>
              <a:rPr lang="ko-KR" altLang="en-US" b="1" dirty="0"/>
              <a:t>프레임 넓이 조절하기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Resize to fit(   )’</a:t>
            </a:r>
            <a:r>
              <a:rPr lang="ko-KR" altLang="en-US" dirty="0"/>
              <a:t>을 클릭 →</a:t>
            </a:r>
            <a:r>
              <a:rPr lang="en-US" altLang="ko-KR" dirty="0"/>
              <a:t> </a:t>
            </a:r>
            <a:r>
              <a:rPr lang="ko-KR" altLang="en-US" dirty="0"/>
              <a:t>변경되었던 넓이가 패딩 옵션은 그대로 둔 채 사각형에 딱 맞게 줄어들고</a:t>
            </a:r>
            <a:r>
              <a:rPr lang="en-US" altLang="ko-KR" dirty="0"/>
              <a:t>, </a:t>
            </a:r>
            <a:r>
              <a:rPr lang="ko-KR" altLang="en-US" dirty="0"/>
              <a:t>가로와 세로의 넓이 조절 옵션은 </a:t>
            </a:r>
            <a:r>
              <a:rPr lang="en-US" altLang="ko-KR" dirty="0"/>
              <a:t>[Hug]</a:t>
            </a:r>
            <a:r>
              <a:rPr lang="ko-KR" altLang="en-US" dirty="0"/>
              <a:t>로 변경됨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이때 상하좌우 패딩 값이 ‘</a:t>
            </a:r>
            <a:r>
              <a:rPr lang="en-US" altLang="ko-KR" dirty="0"/>
              <a:t>0’</a:t>
            </a:r>
            <a:r>
              <a:rPr lang="ko-KR" altLang="en-US" dirty="0"/>
              <a:t>이 되면 여백은 생기지 않음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0E41A69-55A4-D1CB-525F-34E49B33F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59C467-7657-906D-1B7B-7B2867849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555" y="2780928"/>
            <a:ext cx="187221" cy="2160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4AD2A8-68E9-F7E3-80DE-139A597D6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858865"/>
            <a:ext cx="5904656" cy="259447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E63F5ED-8E87-4628-315C-830BB1425095}"/>
              </a:ext>
            </a:extLst>
          </p:cNvPr>
          <p:cNvSpPr/>
          <p:nvPr/>
        </p:nvSpPr>
        <p:spPr>
          <a:xfrm>
            <a:off x="4788024" y="5157192"/>
            <a:ext cx="2160240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0251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845EE-FC2C-8628-45F6-52392A8F9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604C51F-9499-64BE-DF5D-480EB7B1862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20 </a:t>
            </a:r>
            <a:r>
              <a:rPr lang="ko-KR" altLang="en-US" b="1" dirty="0"/>
              <a:t>프레임 넓이 조절하기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Wrap(   )’</a:t>
            </a:r>
            <a:r>
              <a:rPr lang="ko-KR" altLang="en-US" dirty="0"/>
              <a:t>을 클릭한 뒤 ‘</a:t>
            </a:r>
            <a:r>
              <a:rPr lang="en-US" altLang="ko-KR" dirty="0"/>
              <a:t>Frame 1’</a:t>
            </a:r>
            <a:r>
              <a:rPr lang="ko-KR" altLang="en-US" dirty="0"/>
              <a:t>의 넓이를 조절 → 수직 방향으로 정렬됨</a:t>
            </a:r>
            <a:endParaRPr lang="en-US" altLang="ko-KR" dirty="0"/>
          </a:p>
          <a:p>
            <a:pPr marL="628650" lvl="3" indent="0">
              <a:buNone/>
            </a:pPr>
            <a:r>
              <a:rPr lang="en-US" altLang="ko-KR" b="1" dirty="0">
                <a:solidFill>
                  <a:srgbClr val="EF856D"/>
                </a:solidFill>
              </a:rPr>
              <a:t>TIP </a:t>
            </a:r>
            <a:r>
              <a:rPr lang="en-US" altLang="ko-KR" dirty="0"/>
              <a:t>‘Wrap’</a:t>
            </a:r>
            <a:r>
              <a:rPr lang="ko-KR" altLang="en-US" dirty="0"/>
              <a:t>은 반응형 페이지를 만들기에 적합한 옵션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936A3F7-1F87-5112-3258-F3E4170A8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E4A5A6-AC20-3D54-ABB1-9101C52F2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780928"/>
            <a:ext cx="191476" cy="2160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632ED4-6DAC-7A7E-1390-E776FBF00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573016"/>
            <a:ext cx="6219662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318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A8850-22C1-F88A-6AC1-1A2E577F3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9BD17DF-1E92-4248-5E09-B3617B18C9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버튼에 </a:t>
            </a:r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적용하기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 err="1"/>
              <a:t>오토레이아웃</a:t>
            </a:r>
            <a:r>
              <a:rPr lang="ko-KR" altLang="en-US" b="1" dirty="0"/>
              <a:t> 적용하기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D06967A-B25D-BFF4-14A0-4105EFE3F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0B36B1-8AD2-2C0C-863F-607C8F167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780928"/>
            <a:ext cx="8001768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0671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539B8-EB37-71C3-B8AB-A68E3AE3A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2312E2A-2F22-4915-0905-2565E8D2A2D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버튼에 </a:t>
            </a:r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적용하기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 err="1"/>
              <a:t>오토레이아웃</a:t>
            </a:r>
            <a:r>
              <a:rPr lang="ko-KR" altLang="en-US" b="1" dirty="0"/>
              <a:t> 적용하기</a:t>
            </a:r>
            <a:endParaRPr lang="en-US" altLang="ko-KR" b="1" dirty="0"/>
          </a:p>
          <a:p>
            <a:pPr lvl="2"/>
            <a:r>
              <a:rPr lang="ko-KR" altLang="en-US" dirty="0"/>
              <a:t>버튼 내부에 문자를 길게 입력 → 컨테이너의 길이가 </a:t>
            </a:r>
            <a:r>
              <a:rPr lang="ko-KR" altLang="en-US" dirty="0" err="1"/>
              <a:t>길어짐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0C7E256-1CE2-E797-5BA5-46E59FC9D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87CC75-DBAB-2FB9-B2E3-655AC1DBE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140968"/>
            <a:ext cx="3258005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809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A9558-D3E9-1B6B-51E6-3E0D47816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FE79622-CF98-4224-136A-1B847EF5E26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버튼에 </a:t>
            </a:r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적용하기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버튼에 패딩 값 적용하기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22F9E5-465F-6D94-4709-CC8E717B6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4D8AC0-C92F-D392-86FD-6492BFEA7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564904"/>
            <a:ext cx="7373379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07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929BA-29B0-9A8F-BC2E-799D0C22A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53B672-7819-132D-7950-0B44A81671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버튼에 </a:t>
            </a:r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적용하기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버튼에 아이콘 삽입하기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D02B348-BDCA-6AFE-CC3E-FA55F6E2C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8A7A78-ED49-4EC2-76A3-EE9026C94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564904"/>
            <a:ext cx="7932538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413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D9598-06AD-13CD-B28F-A49312488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D020C6E-6A42-FBC9-E567-C4797E2EAAD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버튼에 </a:t>
            </a:r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적용하기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아이콘과 문자의 간격 조절하기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AF15F0D-4A40-8135-D4A3-B223E5E51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475376-FC40-826E-477D-8DBA004D3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649102"/>
            <a:ext cx="7834846" cy="265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707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327A9-75B9-628A-DFCE-D58BCDD20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4F870EC-60F6-CFD2-1FB7-C24617334A1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버튼에 </a:t>
            </a:r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적용하기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아이콘 제거하기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308ED41-1E3E-6514-E085-C222E1FA0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6AFC0B-DDB2-14D3-E5D3-A61F9D971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564904"/>
            <a:ext cx="5076563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374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58DD7-B19B-00B1-455E-01661E83F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6AD6F12-2E89-A9C4-0DFD-A3AE1365EEA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버튼에 </a:t>
            </a:r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적용하기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크기가 큰 아이콘 삽입하기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E15CD19-8B5F-69E9-3E1E-97E4E5D7F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C3135B-FBE9-F386-9F68-867F50B7F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90" y="2708920"/>
            <a:ext cx="7861766" cy="262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607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DD841-9F45-6056-ED30-3C5A34FB8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22BAFE2-32CB-AF79-A36D-9593764E935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버튼에 </a:t>
            </a:r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적용하기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크기가 큰 아이콘 삽입하기</a:t>
            </a:r>
            <a:endParaRPr lang="en-US" altLang="ko-KR" b="1" dirty="0"/>
          </a:p>
          <a:p>
            <a:pPr lvl="2"/>
            <a:r>
              <a:rPr lang="ko-KR" altLang="en-US" dirty="0"/>
              <a:t>작은 하트 아이콘과는 달리 버튼 내부로 삽입하려고 하면 파란 선이 나타나지 않음</a:t>
            </a:r>
            <a:endParaRPr lang="en-US" altLang="ko-KR" dirty="0"/>
          </a:p>
          <a:p>
            <a:pPr lvl="2"/>
            <a:r>
              <a:rPr lang="ko-KR" altLang="en-US" dirty="0"/>
              <a:t>버튼 내부로 아이콘을 이동시키면서 </a:t>
            </a:r>
            <a:r>
              <a:rPr lang="en-US" altLang="ko-KR" dirty="0"/>
              <a:t>[Ctrl]</a:t>
            </a:r>
            <a:r>
              <a:rPr lang="ko-KR" altLang="en-US" dirty="0"/>
              <a:t>을 누르면 파란 박스가 나타남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EF60ED-EBB2-6AD0-FE8A-2EA39F015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F6C58E-972B-0589-D82A-6EFDDAA3D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501008"/>
            <a:ext cx="4532428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37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스타일과 토큰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02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AB67B87B-9347-7DFB-D28D-0D37F0C2A8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501008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로컬 스타일과 토큰 스타일의 적용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0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검색 창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[Ctrl]+[P],[Ctrl]+[/]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2708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462F3-2986-57A9-72F0-35BFAF41D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14BA095-D1CD-5DD1-433B-EA089665A2B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버튼에 </a:t>
            </a:r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적용하기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크기가 큰 아이콘 삽입하기</a:t>
            </a:r>
            <a:endParaRPr lang="en-US" altLang="ko-KR" b="1" dirty="0"/>
          </a:p>
          <a:p>
            <a:pPr lvl="2"/>
            <a:r>
              <a:rPr lang="en-US" altLang="ko-KR" b="1" dirty="0"/>
              <a:t> </a:t>
            </a:r>
            <a:r>
              <a:rPr lang="ko-KR" altLang="en-US" dirty="0"/>
              <a:t>마우스에서 손을 떼면 큰 하트 아이콘이 버튼 내부에 삽입되고 아이콘의 크기에 맞춰 지정된 패딩 값이 적용됨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01C2BA6-EFBE-077C-5957-F6EBA32E1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176026-D13E-CADC-A633-C0FF2FF7E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407625"/>
            <a:ext cx="4752528" cy="296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858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03DF0-B12C-E848-EFB7-77C27B697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977922B-89B2-C009-23B8-A5CB2258BDE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컨테이너 만들기</a:t>
            </a:r>
            <a:endParaRPr lang="en-US" altLang="ko-KR" b="1" dirty="0"/>
          </a:p>
          <a:p>
            <a:pPr lvl="2"/>
            <a:r>
              <a:rPr lang="ko-KR" altLang="en-US" dirty="0"/>
              <a:t>프레임 툴</a:t>
            </a:r>
            <a:r>
              <a:rPr lang="en-US" altLang="ko-KR" dirty="0"/>
              <a:t>(   )</a:t>
            </a:r>
            <a:r>
              <a:rPr lang="ko-KR" altLang="en-US" dirty="0"/>
              <a:t>로 넓이 ‘</a:t>
            </a:r>
            <a:r>
              <a:rPr lang="en-US" altLang="ko-KR" dirty="0"/>
              <a:t>300’, </a:t>
            </a:r>
            <a:r>
              <a:rPr lang="ko-KR" altLang="en-US" dirty="0"/>
              <a:t>높이는 ‘</a:t>
            </a:r>
            <a:r>
              <a:rPr lang="en-US" altLang="ko-KR" dirty="0"/>
              <a:t>56’</a:t>
            </a:r>
            <a:r>
              <a:rPr lang="ko-KR" altLang="en-US" dirty="0"/>
              <a:t>의 사각형 생성 →</a:t>
            </a:r>
            <a:r>
              <a:rPr lang="en-US" altLang="ko-KR" dirty="0"/>
              <a:t> [Fill] </a:t>
            </a:r>
            <a:r>
              <a:rPr lang="ko-KR" altLang="en-US" dirty="0"/>
              <a:t>메뉴의 색상을 배경과 구분되는 색상으로 지정</a:t>
            </a:r>
            <a:r>
              <a:rPr lang="en-US" altLang="ko-KR" b="1" dirty="0"/>
              <a:t>		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B43C1A2-191A-341D-9AE6-0D9DAC3D3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EB1C23-2D8A-84AB-E34A-DF7B4C1F1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780928"/>
            <a:ext cx="204816" cy="2143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BD183E2-E3B9-27C2-0A65-9CEFDE644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320096"/>
            <a:ext cx="6336704" cy="327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615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81967-743C-35CA-62A5-BC21D2BBB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21F3651-B613-AC82-C643-6CC09D155C8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컨테이너 만들기</a:t>
            </a:r>
            <a:endParaRPr lang="en-US" altLang="ko-KR" b="1" dirty="0"/>
          </a:p>
          <a:p>
            <a:pPr lvl="2"/>
            <a:r>
              <a:rPr lang="ko-KR" altLang="en-US" dirty="0"/>
              <a:t>미리 준비된 작은 아이콘을 모두 선택 → 새로 만든 프레임 내부에 배치</a:t>
            </a:r>
            <a:r>
              <a:rPr lang="en-US" altLang="ko-KR" b="1" dirty="0"/>
              <a:t>		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679D6B-F74B-CA3A-1E1E-7D7DFC0E5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36BFE4-6F5D-578F-2584-8C5537644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40968"/>
            <a:ext cx="7033031" cy="295232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E087329-9621-4CCB-A8EF-3CF117A15FBA}"/>
              </a:ext>
            </a:extLst>
          </p:cNvPr>
          <p:cNvSpPr/>
          <p:nvPr/>
        </p:nvSpPr>
        <p:spPr>
          <a:xfrm>
            <a:off x="1331640" y="4149080"/>
            <a:ext cx="1440160" cy="1224136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1DEEB4-E3E0-44D6-B1E9-4E9513A058AB}"/>
              </a:ext>
            </a:extLst>
          </p:cNvPr>
          <p:cNvSpPr txBox="1"/>
          <p:nvPr/>
        </p:nvSpPr>
        <p:spPr>
          <a:xfrm>
            <a:off x="2195736" y="4509120"/>
            <a:ext cx="10081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25000" lnSpcReduction="20000"/>
          </a:bodyPr>
          <a:lstStyle/>
          <a:p>
            <a:r>
              <a:rPr lang="ko-KR" altLang="en-US" sz="3600" u="sng" dirty="0"/>
              <a:t>하위 </a:t>
            </a:r>
            <a:r>
              <a:rPr lang="en-US" altLang="ko-KR" sz="3600" u="sng" dirty="0"/>
              <a:t>5</a:t>
            </a:r>
            <a:r>
              <a:rPr lang="ko-KR" altLang="en-US" sz="3600" u="sng" dirty="0"/>
              <a:t>항목만 선택해서 </a:t>
            </a:r>
            <a:r>
              <a:rPr lang="en-US" altLang="ko-KR" sz="3600" u="sng" dirty="0" err="1"/>
              <a:t>ctrl+R</a:t>
            </a:r>
            <a:endParaRPr lang="ko-KR" altLang="en-US" sz="3600" u="sng" dirty="0"/>
          </a:p>
        </p:txBody>
      </p:sp>
    </p:spTree>
    <p:extLst>
      <p:ext uri="{BB962C8B-B14F-4D97-AF65-F5344CB8AC3E}">
        <p14:creationId xmlns:p14="http://schemas.microsoft.com/office/powerpoint/2010/main" val="34388793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441C5-E846-64E7-C2BB-77BF3B2D4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3327D66-2097-78B6-BAEE-4A929F20557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이름 변경하기</a:t>
            </a:r>
            <a:endParaRPr lang="en-US" altLang="ko-KR" b="1" dirty="0"/>
          </a:p>
          <a:p>
            <a:pPr lvl="2"/>
            <a:r>
              <a:rPr lang="en-US" altLang="ko-KR" dirty="0"/>
              <a:t>[Ctrl]+[R]</a:t>
            </a:r>
            <a:r>
              <a:rPr lang="ko-KR" altLang="en-US" dirty="0"/>
              <a:t> </a:t>
            </a:r>
            <a:r>
              <a:rPr lang="en-US" altLang="ko-KR" dirty="0"/>
              <a:t>→ </a:t>
            </a:r>
            <a:r>
              <a:rPr lang="ko-KR" altLang="en-US" dirty="0"/>
              <a:t>변경하고자 하는 공통 이름 입력 → 변경될 이름 입력</a:t>
            </a:r>
            <a:endParaRPr lang="en-US" altLang="ko-KR" dirty="0"/>
          </a:p>
          <a:p>
            <a:pPr lvl="2"/>
            <a:r>
              <a:rPr lang="ko-KR" altLang="en-US" dirty="0"/>
              <a:t> </a:t>
            </a:r>
            <a:r>
              <a:rPr lang="en-US" altLang="ko-KR" dirty="0"/>
              <a:t>[Number↑] </a:t>
            </a:r>
            <a:r>
              <a:rPr lang="ko-KR" altLang="en-US" dirty="0"/>
              <a:t>버튼 클릭 → </a:t>
            </a:r>
            <a:r>
              <a:rPr lang="en-US" altLang="ko-KR" dirty="0"/>
              <a:t>[Rename] </a:t>
            </a:r>
            <a:r>
              <a:rPr lang="ko-KR" altLang="en-US" dirty="0"/>
              <a:t>버튼 클릭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ED93D4E-F817-D710-9A2B-CF582512A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9793A2-D02A-D284-7188-2F52B4B57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645024"/>
            <a:ext cx="5976664" cy="284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595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6C303-5B85-1F31-344D-37304EF0D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2E25761-ADA9-1B79-8464-B5E7CEE893C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이름 변경하기</a:t>
            </a:r>
            <a:endParaRPr lang="en-US" altLang="ko-KR" b="1" dirty="0"/>
          </a:p>
          <a:p>
            <a:pPr lvl="2"/>
            <a:r>
              <a:rPr lang="en-US" altLang="ko-KR" dirty="0"/>
              <a:t>[Layers]</a:t>
            </a:r>
            <a:r>
              <a:rPr lang="ko-KR" altLang="en-US" dirty="0"/>
              <a:t>에서 각 아이콘 이름을 더블클릭 </a:t>
            </a:r>
            <a:r>
              <a:rPr lang="en-US" altLang="ko-KR" dirty="0"/>
              <a:t>or [Ctrl]+[R]</a:t>
            </a:r>
            <a:r>
              <a:rPr lang="ko-KR" altLang="en-US" dirty="0"/>
              <a:t>을 눌러 변경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4416C-74E1-2BD3-F45B-C3667A5E5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B73B62-5C6F-7B01-3E53-B5FB977985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037"/>
          <a:stretch/>
        </p:blipFill>
        <p:spPr>
          <a:xfrm>
            <a:off x="971599" y="3140968"/>
            <a:ext cx="3600401" cy="336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693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D7351-C175-66CF-F03E-AD9834B60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31E96DE-4F87-0F7A-F7AD-4A83F261E9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스마트 그리드 사용하기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D4813F-73EA-97C3-21E2-5D11B091C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ADAEB2-E1BA-1ADF-67F9-2B8476CAFD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684"/>
          <a:stretch/>
        </p:blipFill>
        <p:spPr>
          <a:xfrm>
            <a:off x="827584" y="2708920"/>
            <a:ext cx="8093564" cy="20882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BFBA2E-352A-E22F-C571-C3CC2E2F50D7}"/>
              </a:ext>
            </a:extLst>
          </p:cNvPr>
          <p:cNvSpPr txBox="1"/>
          <p:nvPr/>
        </p:nvSpPr>
        <p:spPr>
          <a:xfrm>
            <a:off x="899592" y="4437112"/>
            <a:ext cx="7920880" cy="151216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  <a:latin typeface="+mn-ea"/>
                <a:ea typeface="+mn-ea"/>
              </a:rPr>
              <a:t>TIP</a:t>
            </a:r>
            <a:r>
              <a:rPr lang="en-US" altLang="ko-KR" sz="1400" dirty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오브젝트 내부에 원이 생겨 오브젝트의 순서를 변경하거나</a:t>
            </a:r>
            <a:endParaRPr lang="en-US" altLang="ko-KR" sz="14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ea typeface="+mn-ea"/>
              </a:rPr>
              <a:t>    </a:t>
            </a:r>
            <a:r>
              <a:rPr lang="ko-KR" altLang="en-US" sz="1400" dirty="0">
                <a:latin typeface="+mn-ea"/>
                <a:ea typeface="+mn-ea"/>
              </a:rPr>
              <a:t> 간격을 쉽게 조절할 수 있는 것을</a:t>
            </a:r>
            <a:r>
              <a:rPr lang="en-US" altLang="ko-KR" sz="1400" dirty="0">
                <a:latin typeface="+mn-ea"/>
                <a:ea typeface="+mn-ea"/>
              </a:rPr>
              <a:t> ‘</a:t>
            </a:r>
            <a:r>
              <a:rPr lang="ko-KR" altLang="en-US" sz="1400" dirty="0">
                <a:latin typeface="+mn-ea"/>
                <a:ea typeface="+mn-ea"/>
              </a:rPr>
              <a:t>스마트 그리드</a:t>
            </a:r>
            <a:r>
              <a:rPr lang="en-US" altLang="ko-KR" sz="1400" dirty="0">
                <a:latin typeface="+mn-ea"/>
                <a:ea typeface="+mn-ea"/>
              </a:rPr>
              <a:t>’ </a:t>
            </a:r>
            <a:r>
              <a:rPr lang="ko-KR" altLang="en-US" sz="1400" dirty="0">
                <a:latin typeface="+mn-ea"/>
                <a:ea typeface="+mn-ea"/>
              </a:rPr>
              <a:t>라고 함</a:t>
            </a:r>
          </a:p>
        </p:txBody>
      </p:sp>
    </p:spTree>
    <p:extLst>
      <p:ext uri="{BB962C8B-B14F-4D97-AF65-F5344CB8AC3E}">
        <p14:creationId xmlns:p14="http://schemas.microsoft.com/office/powerpoint/2010/main" val="30351969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61835-7D1E-64BD-52EB-A8B04EB5D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C7002BC-7D59-98B5-6C25-202165E87D5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스마트 그리드 사용하기</a:t>
            </a:r>
            <a:endParaRPr lang="en-US" altLang="ko-KR" b="1" dirty="0"/>
          </a:p>
          <a:p>
            <a:pPr lvl="2"/>
            <a:r>
              <a:rPr lang="ko-KR" altLang="en-US" dirty="0"/>
              <a:t>첫 번째 아이콘의 분홍색 점 부분을 선택한 뒤 두 번째 공간으로 드래그</a:t>
            </a:r>
            <a:endParaRPr lang="en-US" altLang="ko-KR" dirty="0"/>
          </a:p>
          <a:p>
            <a:pPr lvl="2"/>
            <a:r>
              <a:rPr lang="ko-KR" altLang="en-US" dirty="0"/>
              <a:t>두 번째 아이콘이 첫 번째 공간으로 밀려나면서 빈 공간이 생기는 것을 알 수 있음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18E074-58FB-31AB-631C-A983A1B2E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B871DF-C94A-FC74-49F4-DCD9D03AD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717032"/>
            <a:ext cx="7499590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59954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A8ADC-253B-1723-29C3-666869100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36204C2-4F73-C31A-3914-B4C84B61E28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스마트 그리드 사용하기</a:t>
            </a:r>
            <a:endParaRPr lang="en-US" altLang="ko-KR" b="1" dirty="0"/>
          </a:p>
          <a:p>
            <a:pPr lvl="2"/>
            <a:r>
              <a:rPr lang="ko-KR" altLang="en-US" dirty="0"/>
              <a:t>마우스에서 손을 떼면 아이콘의 위치가 변경됨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다만 이때 ‘</a:t>
            </a:r>
            <a:r>
              <a:rPr lang="en-US" altLang="ko-KR" dirty="0"/>
              <a:t>Frame 3’</a:t>
            </a:r>
            <a:r>
              <a:rPr lang="ko-KR" altLang="en-US" dirty="0"/>
              <a:t>의 레이어 순서는 변경되지 않음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2CA371-59F8-72FD-BF6B-46D5F206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16DAC0-6C5D-571F-7632-2D3DBE998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573016"/>
            <a:ext cx="7344816" cy="179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447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6FFC4-EBC6-7301-86B3-29AA42C4B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AE53FF3-A509-EAF0-9D7D-927BFF1870F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스마트 그리드 사용하기</a:t>
            </a:r>
            <a:endParaRPr lang="en-US" altLang="ko-KR" b="1" dirty="0"/>
          </a:p>
          <a:p>
            <a:pPr lvl="2"/>
            <a:r>
              <a:rPr lang="ko-KR" altLang="en-US" dirty="0"/>
              <a:t>아이콘과 아이콘 사이의 분홍색 바를 드래그 → 아이콘 간의 간격을 늘리거나 줄일 수 있음</a:t>
            </a:r>
            <a:r>
              <a:rPr lang="en-US" altLang="ko-KR" dirty="0"/>
              <a:t> 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배경 컨테이너의 크기는 조절되지 않음</a:t>
            </a:r>
            <a:endParaRPr lang="en-US" altLang="ko-KR" dirty="0"/>
          </a:p>
          <a:p>
            <a:pPr lvl="2"/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E3060C3-AC56-B9B2-E73D-BDD346609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3E824B-049C-C649-83AD-38527676A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501008"/>
            <a:ext cx="7259986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733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DDDA0-F9B1-07C5-06D1-9B45E66C7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AABE6E8-587D-5A74-7938-01D6227084E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 err="1"/>
              <a:t>오토레이아웃</a:t>
            </a:r>
            <a:r>
              <a:rPr lang="ko-KR" altLang="en-US" b="1" dirty="0"/>
              <a:t> 적용하기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Frame 3’</a:t>
            </a:r>
            <a:r>
              <a:rPr lang="ko-KR" altLang="en-US" dirty="0"/>
              <a:t>을 선택한 상태로 </a:t>
            </a:r>
            <a:r>
              <a:rPr lang="en-US" altLang="ko-KR" dirty="0"/>
              <a:t>[Alt]</a:t>
            </a:r>
            <a:r>
              <a:rPr lang="ko-KR" altLang="en-US" dirty="0"/>
              <a:t>를 눌러 복제</a:t>
            </a:r>
            <a:endParaRPr lang="en-US" altLang="ko-KR" dirty="0"/>
          </a:p>
          <a:p>
            <a:pPr lvl="2"/>
            <a:r>
              <a:rPr lang="en-US" altLang="ko-KR" dirty="0"/>
              <a:t>[Shift]+[A]</a:t>
            </a:r>
            <a:r>
              <a:rPr lang="ko-KR" altLang="en-US" dirty="0"/>
              <a:t>를 눌러 </a:t>
            </a:r>
            <a:r>
              <a:rPr lang="ko-KR" altLang="en-US" dirty="0" err="1"/>
              <a:t>오토레이아웃을</a:t>
            </a:r>
            <a:r>
              <a:rPr lang="ko-KR" altLang="en-US" dirty="0"/>
              <a:t> 적용</a:t>
            </a:r>
            <a:endParaRPr lang="en-US" altLang="ko-KR" dirty="0"/>
          </a:p>
          <a:p>
            <a:pPr lvl="2"/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D8C781D-675F-5A2F-5C38-9C4EB3F22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B1D7D3-85F7-E488-18BF-FD79143F1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501008"/>
            <a:ext cx="7524101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87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12457</TotalTime>
  <Words>2876</Words>
  <Application>Microsoft Office PowerPoint</Application>
  <PresentationFormat>화면 슬라이드 쇼(4:3)</PresentationFormat>
  <Paragraphs>860</Paragraphs>
  <Slides>103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103</vt:i4>
      </vt:variant>
    </vt:vector>
  </HeadingPairs>
  <TitlesOfParts>
    <vt:vector size="112" baseType="lpstr">
      <vt:lpstr>Alasassy Caps</vt:lpstr>
      <vt:lpstr>HY견고딕</vt:lpstr>
      <vt:lpstr>Noto Sans Symbols</vt:lpstr>
      <vt:lpstr>Malgun Gothic</vt:lpstr>
      <vt:lpstr>Malgun Gothic</vt:lpstr>
      <vt:lpstr>Arial</vt:lpstr>
      <vt:lpstr>Verdana</vt:lpstr>
      <vt:lpstr>Wingdings</vt:lpstr>
      <vt:lpstr>Office 테마</vt:lpstr>
      <vt:lpstr>CHAPTER 03. 스타일과 레이아웃</vt:lpstr>
      <vt:lpstr>PowerPoint 프레젠테이션</vt:lpstr>
      <vt:lpstr>PowerPoint 프레젠테이션</vt:lpstr>
      <vt:lpstr>PowerPoint 프레젠테이션</vt:lpstr>
      <vt:lpstr>피그마 소개</vt:lpstr>
      <vt:lpstr>피그마 소개</vt:lpstr>
      <vt:lpstr>피그마 소개</vt:lpstr>
      <vt:lpstr>피그마 소개</vt:lpstr>
      <vt:lpstr>PowerPoint 프레젠테이션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PowerPoint 프레젠테이션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PowerPoint 프레젠테이션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이영주</dc:creator>
  <cp:lastModifiedBy>newceo21</cp:lastModifiedBy>
  <cp:revision>808</cp:revision>
  <dcterms:created xsi:type="dcterms:W3CDTF">2012-07-11T10:23:22Z</dcterms:created>
  <dcterms:modified xsi:type="dcterms:W3CDTF">2025-11-12T09:20:39Z</dcterms:modified>
</cp:coreProperties>
</file>